
<file path=[Content_Types].xml><?xml version="1.0" encoding="utf-8"?>
<Types xmlns="http://schemas.openxmlformats.org/package/2006/content-types">
  <Default ContentType="image/jpg" Extension="jp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theme+xml" PartName="/ppt/theme/theme2.xml"/>
  <Override ContentType="application/vnd.openxmlformats-officedocument.presentationml.notesSlide+xml" PartName="/ppt/notesSlides/notesSlide1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  <Default ContentType="image/jpeg" Extension="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17" r:id="rId49"/>
    <p:sldId id="318" r:id="rId50"/>
    <p:sldId id="319" r:id="rId51"/>
    <p:sldId id="320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F395CFC-89A9-49C7-AAE2-7C100ABBC9F5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</p14:sldIdLst>
        </p14:section>
        <p14:section name="доп слайды" id="{C4A293E5-C9E1-4A50-A4F3-18AD69DB7DA9}">
          <p14:sldIdLst/>
        </p14:section>
        <p14:section name="первый случай" id="{B1E7B11A-3F3C-4A3C-BDB2-16FE702A740C}">
          <p14:sldIdLst>
            <p14:sldId id="302"/>
            <p14:sldId id="317"/>
            <p14:sldId id="318"/>
            <p14:sldId id="319"/>
            <p14:sldId id="320"/>
            <p14:sldId id="303"/>
          </p14:sldIdLst>
        </p14:section>
        <p14:section name="второй случай" id="{33B8E01A-71C8-40BE-83C6-B4766EED4DF8}">
          <p14:sldIdLst>
            <p14:sldId id="304"/>
            <p14:sldId id="305"/>
            <p14:sldId id="306"/>
            <p14:sldId id="307"/>
            <p14:sldId id="308"/>
            <p14:sldId id="309"/>
          </p14:sldIdLst>
        </p14:section>
        <p14:section name="третий случай" id="{01CA542E-337B-4C52-B38B-08D85B6716A8}">
          <p14:sldIdLst>
            <p14:sldId id="310"/>
            <p14:sldId id="311"/>
            <p14:sldId id="312"/>
            <p14:sldId id="313"/>
            <p14:sldId id="314"/>
            <p14:sldId id="315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1BBF8-C81D-495E-B7C4-5F862BEEE021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2D393-4A8A-4855-96D1-6A23E7FC8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772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2D393-4A8A-4855-96D1-6A23E7FC85C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55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06615" y="61207"/>
            <a:ext cx="10978769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5DA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5DA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23316" y="1267967"/>
            <a:ext cx="5113020" cy="3785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55664" y="1267967"/>
            <a:ext cx="5113020" cy="4770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5DA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264650" cy="1003300"/>
          </a:xfrm>
          <a:custGeom>
            <a:avLst/>
            <a:gdLst/>
            <a:ahLst/>
            <a:cxnLst/>
            <a:rect l="l" t="t" r="r" b="b"/>
            <a:pathLst>
              <a:path w="9264650" h="1003300">
                <a:moveTo>
                  <a:pt x="9264396" y="0"/>
                </a:moveTo>
                <a:lnTo>
                  <a:pt x="0" y="0"/>
                </a:lnTo>
                <a:lnTo>
                  <a:pt x="0" y="1002791"/>
                </a:lnTo>
                <a:lnTo>
                  <a:pt x="9264396" y="1002791"/>
                </a:lnTo>
                <a:lnTo>
                  <a:pt x="9264396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6615" y="61207"/>
            <a:ext cx="6453505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5DA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537" y="1262061"/>
            <a:ext cx="10963275" cy="4549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1.mp4" Type="http://schemas.openxmlformats.org/officeDocument/2006/relationships/video"/><Relationship Id="rId1" Target="../media/media1.mp4" Type="http://schemas.microsoft.com/office/2007/relationships/media"/><Relationship Id="rId5" Target="../media/image9.jpeg" Type="http://schemas.openxmlformats.org/officeDocument/2006/relationships/image"/><Relationship Id="rId4" Target="../media/image1.jpg" Type="http://schemas.openxmlformats.org/officeDocument/2006/relationships/image"/></Relationships>
</file>

<file path=ppt/slides/_rels/slide48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2.mp4" Type="http://schemas.openxmlformats.org/officeDocument/2006/relationships/video"/><Relationship Id="rId1" Target="../media/media2.mp4" Type="http://schemas.microsoft.com/office/2007/relationships/media"/><Relationship Id="rId5" Target="../media/image10.jpeg" Type="http://schemas.openxmlformats.org/officeDocument/2006/relationships/image"/><Relationship Id="rId4" Target="../media/image1.jpg" Type="http://schemas.openxmlformats.org/officeDocument/2006/relationships/image"/></Relationships>
</file>

<file path=ppt/slides/_rels/slide49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3.mp4" Type="http://schemas.openxmlformats.org/officeDocument/2006/relationships/video"/><Relationship Id="rId1" Target="../media/media3.mp4" Type="http://schemas.microsoft.com/office/2007/relationships/media"/><Relationship Id="rId5" Target="../media/image11.jpeg" Type="http://schemas.openxmlformats.org/officeDocument/2006/relationships/image"/><Relationship Id="rId4" Target="../media/image1.jpg" Type="http://schemas.openxmlformats.org/officeDocument/2006/relationships/image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4.mp4" Type="http://schemas.openxmlformats.org/officeDocument/2006/relationships/video"/><Relationship Id="rId1" Target="../media/media4.mp4" Type="http://schemas.microsoft.com/office/2007/relationships/media"/><Relationship Id="rId5" Target="../media/image12.jpeg" Type="http://schemas.openxmlformats.org/officeDocument/2006/relationships/image"/><Relationship Id="rId4" Target="../media/image1.jpg" Type="http://schemas.openxmlformats.org/officeDocument/2006/relationships/image"/></Relationships>
</file>

<file path=ppt/slides/_rels/slide51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5.mp4" Type="http://schemas.openxmlformats.org/officeDocument/2006/relationships/video"/><Relationship Id="rId1" Target="../media/media5.mp4" Type="http://schemas.microsoft.com/office/2007/relationships/media"/><Relationship Id="rId5" Target="../media/image13.jpeg" Type="http://schemas.openxmlformats.org/officeDocument/2006/relationships/image"/><Relationship Id="rId4" Target="../media/image1.jpg" Type="http://schemas.openxmlformats.org/officeDocument/2006/relationships/image"/></Relationships>
</file>

<file path=ppt/slides/_rels/slide52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6.mp4" Type="http://schemas.openxmlformats.org/officeDocument/2006/relationships/video"/><Relationship Id="rId1" Target="../media/media6.mp4" Type="http://schemas.microsoft.com/office/2007/relationships/media"/><Relationship Id="rId5" Target="../media/image14.jpeg" Type="http://schemas.openxmlformats.org/officeDocument/2006/relationships/image"/><Relationship Id="rId4" Target="../media/image1.jpg" Type="http://schemas.openxmlformats.org/officeDocument/2006/relationships/image"/></Relationships>
</file>

<file path=ppt/slides/_rels/slide53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7.mp4" Type="http://schemas.openxmlformats.org/officeDocument/2006/relationships/video"/><Relationship Id="rId1" Target="../media/media7.mp4" Type="http://schemas.microsoft.com/office/2007/relationships/media"/><Relationship Id="rId5" Target="../media/image15.jpeg" Type="http://schemas.openxmlformats.org/officeDocument/2006/relationships/image"/><Relationship Id="rId4" Target="../media/image1.jpg" Type="http://schemas.openxmlformats.org/officeDocument/2006/relationships/image"/></Relationships>
</file>

<file path=ppt/slides/_rels/slide54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8.mp4" Type="http://schemas.openxmlformats.org/officeDocument/2006/relationships/video"/><Relationship Id="rId1" Target="../media/media8.mp4" Type="http://schemas.microsoft.com/office/2007/relationships/media"/><Relationship Id="rId5" Target="../media/image16.jpeg" Type="http://schemas.openxmlformats.org/officeDocument/2006/relationships/image"/><Relationship Id="rId4" Target="../media/image1.jpg" Type="http://schemas.openxmlformats.org/officeDocument/2006/relationships/image"/></Relationships>
</file>

<file path=ppt/slides/_rels/slide55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9.mp4" Type="http://schemas.openxmlformats.org/officeDocument/2006/relationships/video"/><Relationship Id="rId1" Target="../media/media9.mp4" Type="http://schemas.microsoft.com/office/2007/relationships/media"/><Relationship Id="rId5" Target="../media/image17.jpeg" Type="http://schemas.openxmlformats.org/officeDocument/2006/relationships/image"/><Relationship Id="rId4" Target="../media/image1.jpg" Type="http://schemas.openxmlformats.org/officeDocument/2006/relationships/image"/></Relationships>
</file>

<file path=ppt/slides/_rels/slide56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10.mp4" Type="http://schemas.openxmlformats.org/officeDocument/2006/relationships/video"/><Relationship Id="rId1" Target="../media/media10.mp4" Type="http://schemas.microsoft.com/office/2007/relationships/media"/><Relationship Id="rId5" Target="../media/image18.jpeg" Type="http://schemas.openxmlformats.org/officeDocument/2006/relationships/image"/><Relationship Id="rId4" Target="../media/image1.jpg" Type="http://schemas.openxmlformats.org/officeDocument/2006/relationships/image"/></Relationships>
</file>

<file path=ppt/slides/_rels/slide57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11.mp4" Type="http://schemas.openxmlformats.org/officeDocument/2006/relationships/video"/><Relationship Id="rId1" Target="../media/media11.mp4" Type="http://schemas.microsoft.com/office/2007/relationships/media"/><Relationship Id="rId5" Target="../media/image19.jpeg" Type="http://schemas.openxmlformats.org/officeDocument/2006/relationships/image"/><Relationship Id="rId4" Target="../media/image1.jpg" Type="http://schemas.openxmlformats.org/officeDocument/2006/relationships/image"/></Relationships>
</file>

<file path=ppt/slides/_rels/slide58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12.mp4" Type="http://schemas.openxmlformats.org/officeDocument/2006/relationships/video"/><Relationship Id="rId1" Target="../media/media12.mp4" Type="http://schemas.microsoft.com/office/2007/relationships/media"/><Relationship Id="rId5" Target="../media/image20.jpeg" Type="http://schemas.openxmlformats.org/officeDocument/2006/relationships/image"/><Relationship Id="rId4" Target="../media/image1.jpg" Type="http://schemas.openxmlformats.org/officeDocument/2006/relationships/image"/></Relationships>
</file>

<file path=ppt/slides/_rels/slide59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13.mp4" Type="http://schemas.openxmlformats.org/officeDocument/2006/relationships/video"/><Relationship Id="rId1" Target="../media/media13.mp4" Type="http://schemas.microsoft.com/office/2007/relationships/media"/><Relationship Id="rId5" Target="../media/image21.jpeg" Type="http://schemas.openxmlformats.org/officeDocument/2006/relationships/image"/><Relationship Id="rId4" Target="../media/image1.jpg" Type="http://schemas.openxmlformats.org/officeDocument/2006/relationships/image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14.mp4" Type="http://schemas.openxmlformats.org/officeDocument/2006/relationships/video"/><Relationship Id="rId1" Target="../media/media14.mp4" Type="http://schemas.microsoft.com/office/2007/relationships/media"/><Relationship Id="rId5" Target="../media/image22.jpeg" Type="http://schemas.openxmlformats.org/officeDocument/2006/relationships/image"/><Relationship Id="rId4" Target="../media/image1.jpg" Type="http://schemas.openxmlformats.org/officeDocument/2006/relationships/image"/></Relationships>
</file>

<file path=ppt/slides/_rels/slide61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15.mp4" Type="http://schemas.openxmlformats.org/officeDocument/2006/relationships/video"/><Relationship Id="rId1" Target="../media/media15.mp4" Type="http://schemas.microsoft.com/office/2007/relationships/media"/><Relationship Id="rId5" Target="../media/image23.jpeg" Type="http://schemas.openxmlformats.org/officeDocument/2006/relationships/image"/><Relationship Id="rId4" Target="../media/image1.jpg" Type="http://schemas.openxmlformats.org/officeDocument/2006/relationships/image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 ?><Relationships xmlns="http://schemas.openxmlformats.org/package/2006/relationships"><Relationship Id="rId2" Target="../media/image5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2613" y="2295018"/>
            <a:ext cx="6114415" cy="1976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spc="-10" dirty="0"/>
              <a:t>КЛИНИЧЕСКИЕ</a:t>
            </a:r>
            <a:r>
              <a:rPr sz="3200" spc="5" dirty="0"/>
              <a:t> </a:t>
            </a:r>
            <a:r>
              <a:rPr sz="3200" spc="-10" dirty="0"/>
              <a:t>РЕКОМЕНДАЦИИ </a:t>
            </a:r>
            <a:r>
              <a:rPr sz="3200" spc="-5" dirty="0"/>
              <a:t> </a:t>
            </a:r>
            <a:r>
              <a:rPr sz="3200" dirty="0"/>
              <a:t>ОСТРЫЙ</a:t>
            </a:r>
            <a:r>
              <a:rPr sz="3200" spc="-35" dirty="0"/>
              <a:t> </a:t>
            </a:r>
            <a:r>
              <a:rPr sz="3200" spc="-10" dirty="0"/>
              <a:t>КОРОНАРНЫЙ</a:t>
            </a:r>
            <a:r>
              <a:rPr sz="3200" spc="-45" dirty="0"/>
              <a:t> </a:t>
            </a:r>
            <a:r>
              <a:rPr sz="3200" spc="-5" dirty="0"/>
              <a:t>СИНДРОМ </a:t>
            </a:r>
            <a:r>
              <a:rPr sz="3200" spc="-710" dirty="0"/>
              <a:t> </a:t>
            </a:r>
            <a:r>
              <a:rPr sz="3200" spc="-5" dirty="0"/>
              <a:t>БЕЗ </a:t>
            </a:r>
            <a:r>
              <a:rPr sz="3200" spc="-25" dirty="0"/>
              <a:t>ПОДЪЕМА</a:t>
            </a:r>
            <a:r>
              <a:rPr sz="3200" spc="-30" dirty="0"/>
              <a:t> СЕГМЕНТА</a:t>
            </a:r>
            <a:r>
              <a:rPr sz="3200" spc="30" dirty="0"/>
              <a:t> </a:t>
            </a:r>
            <a:r>
              <a:rPr sz="3200" spc="-20" dirty="0"/>
              <a:t>ST </a:t>
            </a:r>
            <a:r>
              <a:rPr sz="3200" spc="-15" dirty="0"/>
              <a:t> </a:t>
            </a:r>
            <a:r>
              <a:rPr sz="3200" spc="-30" dirty="0"/>
              <a:t>ЭЛЕКТРОКАРДИОГРАММЫ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49519" y="2342717"/>
            <a:ext cx="1836229" cy="183854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4656582" y="2253233"/>
            <a:ext cx="0" cy="2096135"/>
          </a:xfrm>
          <a:custGeom>
            <a:avLst/>
            <a:gdLst/>
            <a:ahLst/>
            <a:cxnLst/>
            <a:rect l="l" t="t" r="r" b="b"/>
            <a:pathLst>
              <a:path h="2096135">
                <a:moveTo>
                  <a:pt x="0" y="0"/>
                </a:moveTo>
                <a:lnTo>
                  <a:pt x="0" y="2096020"/>
                </a:lnTo>
              </a:path>
            </a:pathLst>
          </a:custGeom>
          <a:ln w="28575">
            <a:solidFill>
              <a:srgbClr val="E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69202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 err="1"/>
              <a:t>Стратификация</a:t>
            </a:r>
            <a:r>
              <a:rPr spc="65" dirty="0"/>
              <a:t> </a:t>
            </a:r>
            <a:r>
              <a:rPr spc="-10" dirty="0"/>
              <a:t>риска</a:t>
            </a:r>
            <a:r>
              <a:rPr spc="10" dirty="0"/>
              <a:t> </a:t>
            </a:r>
            <a:r>
              <a:rPr spc="-10" dirty="0"/>
              <a:t>неблагоприятного</a:t>
            </a:r>
            <a:r>
              <a:rPr spc="10" dirty="0"/>
              <a:t> </a:t>
            </a:r>
            <a:r>
              <a:rPr spc="-20" dirty="0"/>
              <a:t>исхода</a:t>
            </a:r>
          </a:p>
          <a:p>
            <a:pPr marL="12700">
              <a:lnSpc>
                <a:spcPct val="100000"/>
              </a:lnSpc>
            </a:pPr>
            <a:r>
              <a:rPr b="0" spc="-10" dirty="0">
                <a:latin typeface="Calibri"/>
                <a:cs typeface="Calibri"/>
              </a:rPr>
              <a:t>(Приложение</a:t>
            </a:r>
            <a:r>
              <a:rPr b="0" spc="-25" dirty="0">
                <a:latin typeface="Calibri"/>
                <a:cs typeface="Calibri"/>
              </a:rPr>
              <a:t> </a:t>
            </a:r>
            <a:r>
              <a:rPr b="0" spc="-5" dirty="0">
                <a:latin typeface="Calibri"/>
                <a:cs typeface="Calibri"/>
              </a:rPr>
              <a:t>Г7)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3316" y="1267967"/>
            <a:ext cx="5113020" cy="203200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655" rIns="0" bIns="0" rtlCol="0">
            <a:spAutoFit/>
          </a:bodyPr>
          <a:lstStyle/>
          <a:p>
            <a:pPr marL="182880" marR="107950" indent="-91440">
              <a:lnSpc>
                <a:spcPct val="100000"/>
              </a:lnSpc>
              <a:spcBef>
                <a:spcPts val="265"/>
              </a:spcBef>
              <a:buClr>
                <a:srgbClr val="006FC0"/>
              </a:buClr>
              <a:buFont typeface="Arial MT"/>
              <a:buChar char="•"/>
              <a:tabLst>
                <a:tab pos="183515" algn="l"/>
              </a:tabLst>
            </a:pPr>
            <a:r>
              <a:rPr sz="1400" dirty="0">
                <a:latin typeface="Calibri"/>
                <a:cs typeface="Calibri"/>
              </a:rPr>
              <a:t>Для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стратификации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риска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неблагоприятного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исхода</a:t>
            </a:r>
            <a:r>
              <a:rPr sz="1400" dirty="0">
                <a:latin typeface="Calibri"/>
                <a:cs typeface="Calibri"/>
              </a:rPr>
              <a:t> и </a:t>
            </a:r>
            <a:r>
              <a:rPr sz="1400" spc="-5" dirty="0">
                <a:latin typeface="Calibri"/>
                <a:cs typeface="Calibri"/>
              </a:rPr>
              <a:t>выбора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стратегии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ведения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у </a:t>
            </a:r>
            <a:r>
              <a:rPr sz="1400" spc="-5" dirty="0">
                <a:latin typeface="Calibri"/>
                <a:cs typeface="Calibri"/>
              </a:rPr>
              <a:t>пациентов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ОКСбпST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рекомендуется </a:t>
            </a:r>
            <a:r>
              <a:rPr sz="1400" spc="-5" dirty="0">
                <a:latin typeface="Calibri"/>
                <a:cs typeface="Calibri"/>
              </a:rPr>
              <a:t> осуществлять </a:t>
            </a:r>
            <a:r>
              <a:rPr sz="1400" dirty="0">
                <a:latin typeface="Calibri"/>
                <a:cs typeface="Calibri"/>
              </a:rPr>
              <a:t>совокупную </a:t>
            </a:r>
            <a:r>
              <a:rPr sz="1400" spc="-5" dirty="0">
                <a:latin typeface="Calibri"/>
                <a:cs typeface="Calibri"/>
              </a:rPr>
              <a:t>оценку анамнеза, клинических </a:t>
            </a:r>
            <a:r>
              <a:rPr sz="1400" dirty="0">
                <a:latin typeface="Calibri"/>
                <a:cs typeface="Calibri"/>
              </a:rPr>
              <a:t> данных,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30" dirty="0">
                <a:latin typeface="Calibri"/>
                <a:cs typeface="Calibri"/>
              </a:rPr>
              <a:t>ЭКГ,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ЭхоКГ,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результатов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исследования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уровня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сердечного </a:t>
            </a:r>
            <a:r>
              <a:rPr sz="1400" spc="-5" dirty="0">
                <a:latin typeface="Calibri"/>
                <a:cs typeface="Calibri"/>
              </a:rPr>
              <a:t>тропонина </a:t>
            </a:r>
            <a:r>
              <a:rPr sz="1400" dirty="0">
                <a:latin typeface="Calibri"/>
                <a:cs typeface="Calibri"/>
              </a:rPr>
              <a:t>I или Т в </a:t>
            </a:r>
            <a:r>
              <a:rPr sz="1400" spc="-5" dirty="0">
                <a:latin typeface="Calibri"/>
                <a:cs typeface="Calibri"/>
              </a:rPr>
              <a:t>крови (предпочтительно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методом </a:t>
            </a:r>
            <a:r>
              <a:rPr sz="1400" dirty="0">
                <a:latin typeface="Calibri"/>
                <a:cs typeface="Calibri"/>
              </a:rPr>
              <a:t>с </a:t>
            </a:r>
            <a:r>
              <a:rPr sz="1400" spc="-5" dirty="0">
                <a:latin typeface="Calibri"/>
                <a:cs typeface="Calibri"/>
              </a:rPr>
              <a:t>высокой чувствительностью), функции </a:t>
            </a:r>
            <a:r>
              <a:rPr sz="1400" dirty="0">
                <a:latin typeface="Calibri"/>
                <a:cs typeface="Calibri"/>
              </a:rPr>
              <a:t>почек </a:t>
            </a:r>
            <a:r>
              <a:rPr sz="1400" spc="-15" dirty="0">
                <a:latin typeface="Calibri"/>
                <a:cs typeface="Calibri"/>
              </a:rPr>
              <a:t>(рСКФ) 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 в </a:t>
            </a:r>
            <a:r>
              <a:rPr sz="1400" spc="-10" dirty="0">
                <a:latin typeface="Calibri"/>
                <a:cs typeface="Calibri"/>
              </a:rPr>
              <a:t>некоторых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случаях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методик </a:t>
            </a:r>
            <a:r>
              <a:rPr sz="1400" spc="-5" dirty="0">
                <a:latin typeface="Calibri"/>
                <a:cs typeface="Calibri"/>
              </a:rPr>
              <a:t>выявления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ишемии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миокарда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помощью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визуализации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сердца.</a:t>
            </a:r>
            <a:endParaRPr sz="1400">
              <a:latin typeface="Calibri"/>
              <a:cs typeface="Calibri"/>
            </a:endParaRPr>
          </a:p>
          <a:p>
            <a:pPr marL="182880">
              <a:lnSpc>
                <a:spcPct val="100000"/>
              </a:lnSpc>
              <a:spcBef>
                <a:spcPts val="5"/>
              </a:spcBef>
            </a:pPr>
            <a:r>
              <a:rPr sz="1400" b="1" spc="-10" dirty="0">
                <a:latin typeface="Calibri"/>
                <a:cs typeface="Calibri"/>
              </a:rPr>
              <a:t>ЕОК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IA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(УУР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С,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35" dirty="0">
                <a:latin typeface="Calibri"/>
                <a:cs typeface="Calibri"/>
              </a:rPr>
              <a:t>УДД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4)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17537" y="3650615"/>
          <a:ext cx="5111750" cy="26517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1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Очень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высокий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риск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637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1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Нестабильность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гемодинамики</a:t>
                      </a:r>
                      <a:r>
                        <a:rPr sz="12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кардиогенный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шок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1440" marR="98361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Продолжающаяся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повторяющаяся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боль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в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грудной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клетке, </a:t>
                      </a:r>
                      <a:r>
                        <a:rPr sz="12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рефрактерная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медикаментозному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лечению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1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Угрожающие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жизни</a:t>
                      </a:r>
                      <a:r>
                        <a:rPr sz="12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аритмии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2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остановка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кровообращения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91440" marR="24828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Механические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осложнения</a:t>
                      </a:r>
                      <a:r>
                        <a:rPr sz="12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острого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ИМ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(разрыв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свободной</a:t>
                      </a:r>
                      <a:r>
                        <a:rPr sz="12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стенки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ЛЖ,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разрыв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межжелудочковой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перегородки,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разрыв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папиллярных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мышц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2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хорд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створок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митрального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клапана)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1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Острая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сердечная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недостаточность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1440" marR="43942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Повторяющееся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динамические</a:t>
                      </a:r>
                      <a:r>
                        <a:rPr sz="12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смещения</a:t>
                      </a:r>
                      <a:r>
                        <a:rPr sz="12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сегмента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ST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изменения </a:t>
                      </a:r>
                      <a:r>
                        <a:rPr sz="12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зубца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60" dirty="0">
                          <a:latin typeface="Calibri"/>
                          <a:cs typeface="Calibri"/>
                        </a:rPr>
                        <a:t>T,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особенно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преходящим</a:t>
                      </a:r>
                      <a:r>
                        <a:rPr sz="12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подъемом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сегмента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450012" y="2096135"/>
          <a:ext cx="5111750" cy="42062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1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1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Высокий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риск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48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1440" marR="49720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Подъем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снижение</a:t>
                      </a:r>
                      <a:r>
                        <a:rPr sz="12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концентрации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сердечного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тропонина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крови, </a:t>
                      </a:r>
                      <a:r>
                        <a:rPr sz="12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соответствующие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критериям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ИМ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1440" marR="85471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Динамические</a:t>
                      </a:r>
                      <a:r>
                        <a:rPr sz="12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смещения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сегмента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ST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изменения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зубца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(с </a:t>
                      </a:r>
                      <a:r>
                        <a:rPr sz="12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симптомами или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бессимптомные)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Сумма баллов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шкале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GRACE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&gt; 140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баллов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1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Умеренный</a:t>
                      </a:r>
                      <a:r>
                        <a:rPr sz="12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(промежуточный)</a:t>
                      </a:r>
                      <a:r>
                        <a:rPr sz="12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риск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8E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1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СД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Почечная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недостаточность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(рСКФ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&lt;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60мл/мин/1,73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м</a:t>
                      </a:r>
                      <a:r>
                        <a:rPr sz="1200" baseline="2430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1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ФВ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ЛЖ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&lt;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40%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застойная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сердечная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недостаточность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1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Ранняя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постинфарктная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стенокардия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1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Недавнее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ЧКВ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Операция КШ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анамнезе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1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Сумма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баллов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шкале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GRACE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от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109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до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140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баллов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Низкий</a:t>
                      </a:r>
                      <a:r>
                        <a:rPr sz="12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риск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AEC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31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Отсутствие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указанных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выше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критериев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74263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 err="1"/>
              <a:t>Стратификация</a:t>
            </a:r>
            <a:r>
              <a:rPr spc="60" dirty="0"/>
              <a:t> </a:t>
            </a:r>
            <a:r>
              <a:rPr spc="-10" dirty="0"/>
              <a:t>риска</a:t>
            </a:r>
            <a:r>
              <a:rPr spc="10" dirty="0"/>
              <a:t> </a:t>
            </a:r>
            <a:r>
              <a:rPr spc="-10" dirty="0"/>
              <a:t>неблагоприятного</a:t>
            </a:r>
            <a:r>
              <a:rPr spc="15" dirty="0"/>
              <a:t> </a:t>
            </a:r>
            <a:r>
              <a:rPr spc="-20" dirty="0"/>
              <a:t>исхода</a:t>
            </a:r>
            <a:r>
              <a:rPr spc="-15" dirty="0"/>
              <a:t> </a:t>
            </a:r>
            <a:r>
              <a:rPr spc="-5" dirty="0"/>
              <a:t>1/3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3316" y="1267967"/>
            <a:ext cx="10945495" cy="92392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29845" rIns="0" bIns="0" rtlCol="0">
            <a:spAutoFit/>
          </a:bodyPr>
          <a:lstStyle/>
          <a:p>
            <a:pPr marL="274320" marR="427355" indent="-182880">
              <a:lnSpc>
                <a:spcPct val="100000"/>
              </a:lnSpc>
              <a:spcBef>
                <a:spcPts val="23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800" dirty="0">
                <a:latin typeface="Calibri"/>
                <a:cs typeface="Calibri"/>
              </a:rPr>
              <a:t>У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пациентов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ОКСбпST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для</a:t>
            </a:r>
            <a:r>
              <a:rPr sz="1800" spc="-5" dirty="0">
                <a:latin typeface="Calibri"/>
                <a:cs typeface="Calibri"/>
              </a:rPr>
              <a:t> стратификации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риска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неблагоприятного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исхода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рекомендуется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использовать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валидизированные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индексы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5" dirty="0">
                <a:latin typeface="Calibri"/>
                <a:cs typeface="Calibri"/>
              </a:rPr>
              <a:t>шкалы.</a:t>
            </a:r>
            <a:endParaRPr sz="18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ЕОК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IB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(УУР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10" dirty="0">
                <a:latin typeface="Calibri"/>
                <a:cs typeface="Calibri"/>
              </a:rPr>
              <a:t>А,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45" dirty="0">
                <a:latin typeface="Calibri"/>
                <a:cs typeface="Calibri"/>
              </a:rPr>
              <a:t>УДД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2)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74263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 err="1"/>
              <a:t>Стратификация</a:t>
            </a:r>
            <a:r>
              <a:rPr spc="60" dirty="0"/>
              <a:t> </a:t>
            </a:r>
            <a:r>
              <a:rPr spc="-10" dirty="0"/>
              <a:t>риска</a:t>
            </a:r>
            <a:r>
              <a:rPr spc="10" dirty="0"/>
              <a:t> </a:t>
            </a:r>
            <a:r>
              <a:rPr spc="-10" dirty="0"/>
              <a:t>неблагоприятного</a:t>
            </a:r>
            <a:r>
              <a:rPr spc="15" dirty="0"/>
              <a:t> </a:t>
            </a:r>
            <a:r>
              <a:rPr spc="-20" dirty="0"/>
              <a:t>исхода</a:t>
            </a:r>
            <a:r>
              <a:rPr spc="-15" dirty="0"/>
              <a:t> </a:t>
            </a:r>
            <a:r>
              <a:rPr spc="-5" dirty="0"/>
              <a:t>2/3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6950" y="1205239"/>
            <a:ext cx="8389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5DAC"/>
                </a:solidFill>
                <a:latin typeface="Calibri"/>
                <a:cs typeface="Calibri"/>
              </a:rPr>
              <a:t>Шкала</a:t>
            </a:r>
            <a:r>
              <a:rPr sz="1800" b="1" spc="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5DAC"/>
                </a:solidFill>
                <a:latin typeface="Calibri"/>
                <a:cs typeface="Calibri"/>
              </a:rPr>
              <a:t>GRACE</a:t>
            </a:r>
            <a:r>
              <a:rPr sz="1800" b="1" spc="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5DAC"/>
                </a:solidFill>
                <a:latin typeface="Calibri"/>
                <a:cs typeface="Calibri"/>
              </a:rPr>
              <a:t>(Приложение</a:t>
            </a:r>
            <a:r>
              <a:rPr sz="1800" spc="3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5DAC"/>
                </a:solidFill>
                <a:latin typeface="Calibri"/>
                <a:cs typeface="Calibri"/>
              </a:rPr>
              <a:t>Г8.</a:t>
            </a:r>
            <a:r>
              <a:rPr sz="1800" spc="2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5DAC"/>
                </a:solidFill>
                <a:latin typeface="Calibri"/>
                <a:cs typeface="Calibri"/>
              </a:rPr>
              <a:t>Оценка</a:t>
            </a:r>
            <a:r>
              <a:rPr sz="1800" spc="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5DAC"/>
                </a:solidFill>
                <a:latin typeface="Calibri"/>
                <a:cs typeface="Calibri"/>
              </a:rPr>
              <a:t>риска</a:t>
            </a:r>
            <a:r>
              <a:rPr sz="1800" spc="2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5DAC"/>
                </a:solidFill>
                <a:latin typeface="Calibri"/>
                <a:cs typeface="Calibri"/>
              </a:rPr>
              <a:t>неблагоприятного</a:t>
            </a:r>
            <a:r>
              <a:rPr sz="1800" spc="3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005DAC"/>
                </a:solidFill>
                <a:latin typeface="Calibri"/>
                <a:cs typeface="Calibri"/>
              </a:rPr>
              <a:t>исхода</a:t>
            </a:r>
            <a:r>
              <a:rPr sz="180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5DAC"/>
                </a:solidFill>
                <a:latin typeface="Calibri"/>
                <a:cs typeface="Calibri"/>
              </a:rPr>
              <a:t>при</a:t>
            </a:r>
            <a:r>
              <a:rPr sz="1800" spc="1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005DAC"/>
                </a:solidFill>
                <a:latin typeface="Calibri"/>
                <a:cs typeface="Calibri"/>
              </a:rPr>
              <a:t>ОКСбпST)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17537" y="1693863"/>
          <a:ext cx="2490470" cy="46634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45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Фактор</a:t>
                      </a:r>
                      <a:r>
                        <a:rPr sz="1100" b="1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риска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Число</a:t>
                      </a:r>
                      <a:r>
                        <a:rPr sz="11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баллов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078"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Возраст</a:t>
                      </a:r>
                      <a:r>
                        <a:rPr sz="11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(годы)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CD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08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≤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30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30–39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40–49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50–59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07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60–69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58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08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70–79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75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80–89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91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≥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90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080"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ЧСС</a:t>
                      </a:r>
                      <a:r>
                        <a:rPr sz="11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(уд/мин)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CD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≤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50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50–69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70–89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90–109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110–149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150–199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≥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200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239192" y="1693863"/>
          <a:ext cx="2490470" cy="36271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45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Фактор</a:t>
                      </a:r>
                      <a:r>
                        <a:rPr sz="1100" b="1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риска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Число</a:t>
                      </a:r>
                      <a:r>
                        <a:rPr sz="11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баллов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078"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Систолическое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АД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(мм</a:t>
                      </a:r>
                      <a:r>
                        <a:rPr sz="11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рт.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ст.)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CD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08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≤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80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58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80–99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53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100–119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120–139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07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140–159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08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160–199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≥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200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080"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Класс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Киллип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CD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II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III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IV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59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450013" y="1693863"/>
          <a:ext cx="5111749" cy="44043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3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Фактор</a:t>
                      </a:r>
                      <a:r>
                        <a:rPr sz="1100" b="1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риска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Число</a:t>
                      </a:r>
                      <a:r>
                        <a:rPr sz="11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баллов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078"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Уровень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креатинина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крови (мг/дл)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CD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08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0–0,39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0,40–0,79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0,80–1,19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1,20–1,59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07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1,60–1,99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08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2,0–3,99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≥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4,0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080"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Другие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факторы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CD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Остановка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сердца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поступлении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Смещения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сегмента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ST,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инверсия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зубца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Повышенный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уровень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маркеров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некроза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миокарда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крови*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Риск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смерти</a:t>
                      </a:r>
                      <a:r>
                        <a:rPr sz="11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стационаре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Сумма</a:t>
                      </a:r>
                      <a:r>
                        <a:rPr sz="11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баллов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Низкий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(&lt;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1%)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≤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108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Умеренный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(1–3%)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109–140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Высокий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(&gt;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3%)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≥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141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7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7426325" cy="391160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 err="1"/>
              <a:t>Стратификация</a:t>
            </a:r>
            <a:r>
              <a:rPr spc="60" dirty="0"/>
              <a:t> </a:t>
            </a:r>
            <a:r>
              <a:rPr spc="-10" dirty="0"/>
              <a:t>риска</a:t>
            </a:r>
            <a:r>
              <a:rPr spc="10" dirty="0"/>
              <a:t> </a:t>
            </a:r>
            <a:r>
              <a:rPr spc="-10" dirty="0"/>
              <a:t>неблагоприятного</a:t>
            </a:r>
            <a:r>
              <a:rPr spc="15" dirty="0"/>
              <a:t> </a:t>
            </a:r>
            <a:r>
              <a:rPr spc="-20" dirty="0"/>
              <a:t>исхода</a:t>
            </a:r>
            <a:r>
              <a:rPr spc="-15" dirty="0"/>
              <a:t> </a:t>
            </a:r>
            <a:r>
              <a:rPr spc="-5" dirty="0"/>
              <a:t>3/3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6950" y="1205239"/>
            <a:ext cx="7517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5DAC"/>
                </a:solidFill>
                <a:latin typeface="Calibri"/>
                <a:cs typeface="Calibri"/>
              </a:rPr>
              <a:t>Шкала</a:t>
            </a:r>
            <a:r>
              <a:rPr sz="1800" b="1" spc="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5DAC"/>
                </a:solidFill>
                <a:latin typeface="Calibri"/>
                <a:cs typeface="Calibri"/>
              </a:rPr>
              <a:t>CRUSADE</a:t>
            </a:r>
            <a:r>
              <a:rPr sz="1800" b="1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5DAC"/>
                </a:solidFill>
                <a:latin typeface="Calibri"/>
                <a:cs typeface="Calibri"/>
              </a:rPr>
              <a:t>(Приложение</a:t>
            </a:r>
            <a:r>
              <a:rPr sz="1800" spc="3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5DAC"/>
                </a:solidFill>
                <a:latin typeface="Calibri"/>
                <a:cs typeface="Calibri"/>
              </a:rPr>
              <a:t>Г9.</a:t>
            </a:r>
            <a:r>
              <a:rPr sz="1800" spc="2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5DAC"/>
                </a:solidFill>
                <a:latin typeface="Calibri"/>
                <a:cs typeface="Calibri"/>
              </a:rPr>
              <a:t>Оценка</a:t>
            </a:r>
            <a:r>
              <a:rPr sz="1800" spc="-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5DAC"/>
                </a:solidFill>
                <a:latin typeface="Calibri"/>
                <a:cs typeface="Calibri"/>
              </a:rPr>
              <a:t>риска</a:t>
            </a:r>
            <a:r>
              <a:rPr sz="1800" spc="1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5DAC"/>
                </a:solidFill>
                <a:latin typeface="Calibri"/>
                <a:cs typeface="Calibri"/>
              </a:rPr>
              <a:t>кровотечений</a:t>
            </a:r>
            <a:r>
              <a:rPr sz="1800" spc="2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5DAC"/>
                </a:solidFill>
                <a:latin typeface="Calibri"/>
                <a:cs typeface="Calibri"/>
              </a:rPr>
              <a:t>при</a:t>
            </a:r>
            <a:r>
              <a:rPr sz="1800" spc="1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005DAC"/>
                </a:solidFill>
                <a:latin typeface="Calibri"/>
                <a:cs typeface="Calibri"/>
              </a:rPr>
              <a:t>ОКСбпST)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17537" y="1697094"/>
          <a:ext cx="2490470" cy="41452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45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Фактор</a:t>
                      </a:r>
                      <a:r>
                        <a:rPr sz="1100" b="1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риска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Число</a:t>
                      </a:r>
                      <a:r>
                        <a:rPr sz="11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баллов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080"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ЧСС</a:t>
                      </a:r>
                      <a:r>
                        <a:rPr sz="11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(уд/мин)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CD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≤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70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71–80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81–90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91–100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101–110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111–120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&gt;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120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080"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Систолическое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АД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(мм</a:t>
                      </a:r>
                      <a:r>
                        <a:rPr sz="11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рт.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ст.)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CD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≤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90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91–100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101–120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121–180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181–200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≥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201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239192" y="1697094"/>
          <a:ext cx="2490470" cy="36271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45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Фактор</a:t>
                      </a:r>
                      <a:r>
                        <a:rPr sz="1100" b="1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риска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Число</a:t>
                      </a:r>
                      <a:r>
                        <a:rPr sz="11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баллов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080"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Гематокрит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(%)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CD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≤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31,0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31,0–33,9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34,0–36,9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37,0–39,9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≥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40,0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079"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Клиренс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креатинина</a:t>
                      </a:r>
                      <a:r>
                        <a:rPr sz="11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(мл/мин)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CD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≤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15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&gt;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15–30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&gt;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30–60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&gt;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60–90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&gt;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90–120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&gt;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120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450013" y="1697094"/>
          <a:ext cx="5111749" cy="28498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3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079"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Другие</a:t>
                      </a:r>
                      <a:r>
                        <a:rPr sz="11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факторы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8CD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Женский</a:t>
                      </a:r>
                      <a:r>
                        <a:rPr sz="1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пол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Сердечная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недостаточность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7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Другое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сосудистое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заболевание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СД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6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Риск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смерти</a:t>
                      </a:r>
                      <a:r>
                        <a:rPr sz="11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стационаре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Сумма</a:t>
                      </a:r>
                      <a:r>
                        <a:rPr sz="11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баллов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Очень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низкий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(&lt;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3,1%)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≤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20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Низкий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(5,5%)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21–30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Умеренный</a:t>
                      </a:r>
                      <a:r>
                        <a:rPr sz="1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(8,6%)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31–40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Высокий</a:t>
                      </a:r>
                      <a:r>
                        <a:rPr sz="1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(11,9%)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41–50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Очень</a:t>
                      </a:r>
                      <a:r>
                        <a:rPr sz="1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высокий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(19,5%)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&gt;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50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28905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 err="1"/>
              <a:t>Обезболивание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623316" y="1267967"/>
            <a:ext cx="10945495" cy="119951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29845" rIns="0" bIns="0" rtlCol="0">
            <a:spAutoFit/>
          </a:bodyPr>
          <a:lstStyle/>
          <a:p>
            <a:pPr marL="274955" marR="139065" indent="-183515">
              <a:lnSpc>
                <a:spcPct val="100000"/>
              </a:lnSpc>
              <a:spcBef>
                <a:spcPts val="23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800" spc="-5" dirty="0">
                <a:latin typeface="Calibri"/>
                <a:cs typeface="Calibri"/>
              </a:rPr>
              <a:t>При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ОКСбпST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внутривенное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введение </a:t>
            </a:r>
            <a:r>
              <a:rPr sz="1800" spc="-10" dirty="0">
                <a:latin typeface="Calibri"/>
                <a:cs typeface="Calibri"/>
              </a:rPr>
              <a:t>наркотического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анальгетика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(предпочтительно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морфина)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рекомендуется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для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купирования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болевого</a:t>
            </a:r>
            <a:r>
              <a:rPr sz="1800" spc="-5" dirty="0">
                <a:latin typeface="Calibri"/>
                <a:cs typeface="Calibri"/>
              </a:rPr>
              <a:t> синдрома,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связанного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ишемией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миокарда,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сохраняющегося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фоне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применения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короткодействующих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органических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нитратов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бета-адреноблокаторов.</a:t>
            </a:r>
            <a:endParaRPr sz="18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ЕОК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IIbB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(УУР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В, </a:t>
            </a:r>
            <a:r>
              <a:rPr sz="1800" b="1" spc="-45" dirty="0">
                <a:latin typeface="Calibri"/>
                <a:cs typeface="Calibri"/>
              </a:rPr>
              <a:t>УДД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3)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39128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 err="1"/>
              <a:t>Коррекция</a:t>
            </a:r>
            <a:r>
              <a:rPr spc="-15" dirty="0"/>
              <a:t> </a:t>
            </a:r>
            <a:r>
              <a:rPr spc="-10" dirty="0"/>
              <a:t>гипоксемии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3316" y="1267967"/>
            <a:ext cx="5113020" cy="203200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29845" rIns="0" bIns="0" rtlCol="0">
            <a:spAutoFit/>
          </a:bodyPr>
          <a:lstStyle/>
          <a:p>
            <a:pPr marL="274320" marR="95885" indent="-182880">
              <a:lnSpc>
                <a:spcPct val="100000"/>
              </a:lnSpc>
              <a:spcBef>
                <a:spcPts val="23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800" dirty="0">
                <a:latin typeface="Calibri"/>
                <a:cs typeface="Calibri"/>
              </a:rPr>
              <a:t>У </a:t>
            </a:r>
            <a:r>
              <a:rPr sz="1800" spc="-10" dirty="0">
                <a:latin typeface="Calibri"/>
                <a:cs typeface="Calibri"/>
              </a:rPr>
              <a:t>пациентов</a:t>
            </a:r>
            <a:r>
              <a:rPr sz="1800" spc="3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 </a:t>
            </a:r>
            <a:r>
              <a:rPr sz="1800" spc="-15" dirty="0">
                <a:latin typeface="Calibri"/>
                <a:cs typeface="Calibri"/>
              </a:rPr>
              <a:t>ОКСбпST</a:t>
            </a:r>
            <a:r>
              <a:rPr sz="1800" spc="37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при наличии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гипоксемии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(степень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насыщения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крови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кислородом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&lt;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90%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или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парциальное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давление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кислорода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5" dirty="0">
                <a:latin typeface="Calibri"/>
                <a:cs typeface="Calibri"/>
              </a:rPr>
              <a:t> артериальной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крови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&lt; </a:t>
            </a:r>
            <a:r>
              <a:rPr sz="1800" spc="-5" dirty="0">
                <a:latin typeface="Calibri"/>
                <a:cs typeface="Calibri"/>
              </a:rPr>
              <a:t>60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мм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рт.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ст.)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для ее </a:t>
            </a:r>
            <a:r>
              <a:rPr sz="1800" spc="-5" dirty="0">
                <a:latin typeface="Calibri"/>
                <a:cs typeface="Calibri"/>
              </a:rPr>
              <a:t>устранения </a:t>
            </a:r>
            <a:r>
              <a:rPr sz="1800" spc="-10" dirty="0">
                <a:latin typeface="Calibri"/>
                <a:cs typeface="Calibri"/>
              </a:rPr>
              <a:t>рекомендуется </a:t>
            </a:r>
            <a:r>
              <a:rPr sz="1800" spc="-5" dirty="0">
                <a:latin typeface="Calibri"/>
                <a:cs typeface="Calibri"/>
              </a:rPr>
              <a:t>ингаляторное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введение кислорода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(оксигенотерапия).</a:t>
            </a:r>
            <a:endParaRPr sz="18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ЕОК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IС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(УУР С, </a:t>
            </a:r>
            <a:r>
              <a:rPr sz="1800" b="1" spc="-45" dirty="0">
                <a:latin typeface="Calibri"/>
                <a:cs typeface="Calibri"/>
              </a:rPr>
              <a:t>УДД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5)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55664" y="1267967"/>
            <a:ext cx="5113020" cy="203200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29845" rIns="0" bIns="0" rtlCol="0">
            <a:spAutoFit/>
          </a:bodyPr>
          <a:lstStyle/>
          <a:p>
            <a:pPr marL="274955" marR="161925" indent="-182880">
              <a:lnSpc>
                <a:spcPct val="100000"/>
              </a:lnSpc>
              <a:spcBef>
                <a:spcPts val="235"/>
              </a:spcBef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800" dirty="0">
                <a:latin typeface="Calibri"/>
                <a:cs typeface="Calibri"/>
              </a:rPr>
              <a:t>У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пациентов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ОКСбпST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со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степенью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насыщения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крови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кислородом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≥ </a:t>
            </a:r>
            <a:r>
              <a:rPr sz="1800" spc="-5" dirty="0">
                <a:latin typeface="Calibri"/>
                <a:cs typeface="Calibri"/>
              </a:rPr>
              <a:t>90%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ингаляторное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введение кислорода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(оксигенотерапия)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не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рекомендуется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из-за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отсутствия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положительного </a:t>
            </a:r>
            <a:r>
              <a:rPr sz="1800" spc="-5" dirty="0">
                <a:latin typeface="Calibri"/>
                <a:cs typeface="Calibri"/>
              </a:rPr>
              <a:t>влияния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течение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болезни</a:t>
            </a:r>
            <a:r>
              <a:rPr sz="1800" dirty="0">
                <a:latin typeface="Calibri"/>
                <a:cs typeface="Calibri"/>
              </a:rPr>
              <a:t> и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прогноз.</a:t>
            </a:r>
            <a:endParaRPr sz="18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ЕОК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IIIA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(УУР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10" dirty="0">
                <a:latin typeface="Calibri"/>
                <a:cs typeface="Calibri"/>
              </a:rPr>
              <a:t>А,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45" dirty="0">
                <a:latin typeface="Calibri"/>
                <a:cs typeface="Calibri"/>
              </a:rPr>
              <a:t>УДД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1)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3839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 err="1"/>
              <a:t>Органические</a:t>
            </a:r>
            <a:r>
              <a:rPr spc="-10" dirty="0"/>
              <a:t> </a:t>
            </a:r>
            <a:r>
              <a:rPr spc="-5" dirty="0"/>
              <a:t>нитраты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3316" y="1267967"/>
            <a:ext cx="5113020" cy="313944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29845" rIns="0" bIns="0" rtlCol="0">
            <a:spAutoFit/>
          </a:bodyPr>
          <a:lstStyle/>
          <a:p>
            <a:pPr marL="274320" marR="163195" indent="-182880">
              <a:lnSpc>
                <a:spcPct val="100000"/>
              </a:lnSpc>
              <a:spcBef>
                <a:spcPts val="23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800" dirty="0">
                <a:latin typeface="Calibri"/>
                <a:cs typeface="Calibri"/>
              </a:rPr>
              <a:t>У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пациентов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ОКСбпST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не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рекомендуется </a:t>
            </a:r>
            <a:r>
              <a:rPr sz="1800" spc="-5" dirty="0">
                <a:latin typeface="Calibri"/>
                <a:cs typeface="Calibri"/>
              </a:rPr>
              <a:t> рутинное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применение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органических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нитратов </a:t>
            </a:r>
            <a:r>
              <a:rPr sz="1800" spc="-5" dirty="0">
                <a:latin typeface="Calibri"/>
                <a:cs typeface="Calibri"/>
              </a:rPr>
              <a:t> из-за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отсутствия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доказательств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положительного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влияния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прогноз.</a:t>
            </a:r>
            <a:endParaRPr sz="18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ЕОК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IА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(УУР </a:t>
            </a:r>
            <a:r>
              <a:rPr sz="1800" b="1" spc="10" dirty="0">
                <a:latin typeface="Calibri"/>
                <a:cs typeface="Calibri"/>
              </a:rPr>
              <a:t>А,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45" dirty="0">
                <a:latin typeface="Calibri"/>
                <a:cs typeface="Calibri"/>
              </a:rPr>
              <a:t>УДД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1)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libri"/>
              <a:cs typeface="Calibri"/>
            </a:endParaRPr>
          </a:p>
          <a:p>
            <a:pPr marL="274320" marR="449580" indent="-182880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800" dirty="0">
                <a:latin typeface="Calibri"/>
                <a:cs typeface="Calibri"/>
              </a:rPr>
              <a:t>Для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уменьшения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симптомов,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связанных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ишемией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миокарда,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пациентам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-15" dirty="0">
                <a:latin typeface="Calibri"/>
                <a:cs typeface="Calibri"/>
              </a:rPr>
              <a:t> ОКСбпST </a:t>
            </a:r>
            <a:r>
              <a:rPr sz="1800" spc="-10" dirty="0">
                <a:latin typeface="Calibri"/>
                <a:cs typeface="Calibri"/>
              </a:rPr>
              <a:t> рекомендуется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сублингвальный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прием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быстродействующих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органических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нитратов.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ЕОК</a:t>
            </a:r>
            <a:r>
              <a:rPr sz="1800" b="1" dirty="0">
                <a:latin typeface="Calibri"/>
                <a:cs typeface="Calibri"/>
              </a:rPr>
              <a:t> IС</a:t>
            </a:r>
            <a:r>
              <a:rPr sz="1800" b="1" spc="-5" dirty="0">
                <a:latin typeface="Calibri"/>
                <a:cs typeface="Calibri"/>
              </a:rPr>
              <a:t> (УУР</a:t>
            </a:r>
            <a:r>
              <a:rPr sz="1800" b="1" spc="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С,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45" dirty="0">
                <a:latin typeface="Calibri"/>
                <a:cs typeface="Calibri"/>
              </a:rPr>
              <a:t>УДД</a:t>
            </a:r>
            <a:r>
              <a:rPr sz="1800" b="1" spc="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4)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55664" y="1267967"/>
            <a:ext cx="5113020" cy="397002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29845" rIns="0" bIns="0" rtlCol="0">
            <a:spAutoFit/>
          </a:bodyPr>
          <a:lstStyle/>
          <a:p>
            <a:pPr marL="274320" marR="123825" indent="-182880">
              <a:lnSpc>
                <a:spcPct val="100000"/>
              </a:lnSpc>
              <a:spcBef>
                <a:spcPts val="235"/>
              </a:spcBef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800" spc="-5" dirty="0">
                <a:latin typeface="Calibri"/>
                <a:cs typeface="Calibri"/>
              </a:rPr>
              <a:t>При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сохранении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или </a:t>
            </a:r>
            <a:r>
              <a:rPr sz="1800" spc="-5" dirty="0">
                <a:latin typeface="Calibri"/>
                <a:cs typeface="Calibri"/>
              </a:rPr>
              <a:t>возобновлении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ишемии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миокарда,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неконтролируемой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артериальной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гипертонии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(АГ),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сердечной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недостаточности,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для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уменьшения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их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выраженности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у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пациентов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 </a:t>
            </a:r>
            <a:r>
              <a:rPr sz="1800" spc="-15" dirty="0">
                <a:latin typeface="Calibri"/>
                <a:cs typeface="Calibri"/>
              </a:rPr>
              <a:t>ОКСбпST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рекомендуется</a:t>
            </a:r>
            <a:r>
              <a:rPr sz="1800" spc="-5" dirty="0">
                <a:latin typeface="Calibri"/>
                <a:cs typeface="Calibri"/>
              </a:rPr>
              <a:t> внутривенная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инфузия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органических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нитратов,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если </a:t>
            </a:r>
            <a:r>
              <a:rPr sz="1800" dirty="0">
                <a:latin typeface="Calibri"/>
                <a:cs typeface="Calibri"/>
              </a:rPr>
              <a:t>к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препаратам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этой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группы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нет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противопоказаний.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ЕОК</a:t>
            </a:r>
            <a:r>
              <a:rPr sz="1800" b="1" dirty="0">
                <a:latin typeface="Calibri"/>
                <a:cs typeface="Calibri"/>
              </a:rPr>
              <a:t> IС</a:t>
            </a:r>
            <a:r>
              <a:rPr sz="1800" b="1" spc="-5" dirty="0">
                <a:latin typeface="Calibri"/>
                <a:cs typeface="Calibri"/>
              </a:rPr>
              <a:t> (УУР</a:t>
            </a:r>
            <a:r>
              <a:rPr sz="1800" b="1" spc="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В,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45" dirty="0">
                <a:latin typeface="Calibri"/>
                <a:cs typeface="Calibri"/>
              </a:rPr>
              <a:t>УДД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3)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006FC0"/>
              </a:buClr>
              <a:buFont typeface="Arial MT"/>
              <a:buChar char="•"/>
            </a:pPr>
            <a:endParaRPr sz="1750">
              <a:latin typeface="Calibri"/>
              <a:cs typeface="Calibri"/>
            </a:endParaRPr>
          </a:p>
          <a:p>
            <a:pPr marL="274320" marR="105410" indent="-182880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800" dirty="0">
                <a:latin typeface="Calibri"/>
                <a:cs typeface="Calibri"/>
              </a:rPr>
              <a:t>У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пациентов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ОКСбпST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сохраняющейся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стенокардией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рекомендуется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длительный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пероральный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прием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органических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нитратов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для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устранения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симптомов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ишемии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миокарда.</a:t>
            </a:r>
            <a:endParaRPr sz="18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ЕОК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IС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(УУР С, </a:t>
            </a:r>
            <a:r>
              <a:rPr sz="1800" b="1" spc="-45" dirty="0">
                <a:latin typeface="Calibri"/>
                <a:cs typeface="Calibri"/>
              </a:rPr>
              <a:t>УДД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4)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389762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 err="1"/>
              <a:t>Бета-адреноблокаторы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623316" y="1267967"/>
            <a:ext cx="5113020" cy="230759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29845" rIns="0" bIns="0" rtlCol="0">
            <a:spAutoFit/>
          </a:bodyPr>
          <a:lstStyle/>
          <a:p>
            <a:pPr marL="274320" marR="226695" indent="-182880">
              <a:lnSpc>
                <a:spcPct val="100000"/>
              </a:lnSpc>
              <a:spcBef>
                <a:spcPts val="23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800" dirty="0">
                <a:latin typeface="Calibri"/>
                <a:cs typeface="Calibri"/>
              </a:rPr>
              <a:t>У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пациентов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ОКСбпST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сохраняющейся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ишемии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миокарда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рекомендуется</a:t>
            </a:r>
            <a:r>
              <a:rPr sz="1800" spc="-5" dirty="0">
                <a:latin typeface="Calibri"/>
                <a:cs typeface="Calibri"/>
              </a:rPr>
              <a:t> скорейшее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начало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использования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бета-адреноблокаторов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для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уменьшения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выраженности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ишемии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миокарда</a:t>
            </a:r>
            <a:r>
              <a:rPr sz="1800" dirty="0">
                <a:latin typeface="Calibri"/>
                <a:cs typeface="Calibri"/>
              </a:rPr>
              <a:t> 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профилактики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связанных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ней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осложнений,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если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к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препаратам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этой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группы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нет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противопоказаний.</a:t>
            </a:r>
            <a:endParaRPr sz="18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ЕОК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IB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(УУР В, </a:t>
            </a:r>
            <a:r>
              <a:rPr sz="1800" b="1" spc="-45" dirty="0">
                <a:latin typeface="Calibri"/>
                <a:cs typeface="Calibri"/>
              </a:rPr>
              <a:t>УДД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1)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55664" y="1267967"/>
            <a:ext cx="5113020" cy="175450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29845" rIns="0" bIns="0" rtlCol="0">
            <a:spAutoFit/>
          </a:bodyPr>
          <a:lstStyle/>
          <a:p>
            <a:pPr marL="274955" marR="166370" indent="-183515">
              <a:lnSpc>
                <a:spcPct val="100000"/>
              </a:lnSpc>
              <a:spcBef>
                <a:spcPts val="235"/>
              </a:spcBef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800" spc="-5" dirty="0">
                <a:latin typeface="Calibri"/>
                <a:cs typeface="Calibri"/>
              </a:rPr>
              <a:t>При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ОКСбпST</a:t>
            </a:r>
            <a:r>
              <a:rPr sz="1800" spc="-5" dirty="0">
                <a:latin typeface="Calibri"/>
                <a:cs typeface="Calibri"/>
              </a:rPr>
              <a:t> длительный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пероральный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прием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бета-адреноблокаторов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рекомендуется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у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пациентов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фракцией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выброса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(ФВ) </a:t>
            </a:r>
            <a:r>
              <a:rPr sz="1800" dirty="0">
                <a:latin typeface="Calibri"/>
                <a:cs typeface="Calibri"/>
              </a:rPr>
              <a:t>ЛЖ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≤ 40%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для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снижения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риска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смерти,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если</a:t>
            </a:r>
            <a:r>
              <a:rPr sz="1800" dirty="0">
                <a:latin typeface="Calibri"/>
                <a:cs typeface="Calibri"/>
              </a:rPr>
              <a:t> к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препаратам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этой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группы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нет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противопоказаний.</a:t>
            </a:r>
            <a:endParaRPr sz="18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ЕОК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IА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(УУР </a:t>
            </a:r>
            <a:r>
              <a:rPr sz="1800" b="1" spc="10" dirty="0">
                <a:latin typeface="Calibri"/>
                <a:cs typeface="Calibri"/>
              </a:rPr>
              <a:t>А,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45" dirty="0">
                <a:latin typeface="Calibri"/>
                <a:cs typeface="Calibri"/>
              </a:rPr>
              <a:t>УДД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1)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50895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 err="1"/>
              <a:t>Блокаторы</a:t>
            </a:r>
            <a:r>
              <a:rPr spc="10" dirty="0"/>
              <a:t> </a:t>
            </a:r>
            <a:r>
              <a:rPr spc="-10" dirty="0"/>
              <a:t>кальциевых</a:t>
            </a:r>
            <a:r>
              <a:rPr spc="5" dirty="0"/>
              <a:t> </a:t>
            </a:r>
            <a:r>
              <a:rPr spc="-10" dirty="0"/>
              <a:t>каналов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3316" y="1267967"/>
            <a:ext cx="5113020" cy="378587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2384" rIns="0" bIns="0" rtlCol="0">
            <a:spAutoFit/>
          </a:bodyPr>
          <a:lstStyle/>
          <a:p>
            <a:pPr marL="274320" marR="155575" indent="-182880">
              <a:lnSpc>
                <a:spcPct val="100000"/>
              </a:lnSpc>
              <a:spcBef>
                <a:spcPts val="254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spc="-5" dirty="0">
                <a:latin typeface="Calibri"/>
                <a:cs typeface="Calibri"/>
              </a:rPr>
              <a:t>У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пациентов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ОКСбпST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не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рекомендуется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рутинное </a:t>
            </a:r>
            <a:r>
              <a:rPr sz="1600" spc="-5" dirty="0">
                <a:latin typeface="Calibri"/>
                <a:cs typeface="Calibri"/>
              </a:rPr>
              <a:t> применение </a:t>
            </a:r>
            <a:r>
              <a:rPr sz="1600" spc="-10" dirty="0">
                <a:latin typeface="Calibri"/>
                <a:cs typeface="Calibri"/>
              </a:rPr>
              <a:t>блокаторов кальциевых каналов </a:t>
            </a:r>
            <a:r>
              <a:rPr sz="1600" spc="-5" dirty="0">
                <a:latin typeface="Calibri"/>
                <a:cs typeface="Calibri"/>
              </a:rPr>
              <a:t>из-за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отсутствия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доказательств</a:t>
            </a:r>
            <a:r>
              <a:rPr sz="1600" spc="-15" dirty="0">
                <a:latin typeface="Calibri"/>
                <a:cs typeface="Calibri"/>
              </a:rPr>
              <a:t> положительного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влияния на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прогноз.</a:t>
            </a:r>
            <a:endParaRPr sz="16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600" b="1" spc="-15" dirty="0">
                <a:latin typeface="Calibri"/>
                <a:cs typeface="Calibri"/>
              </a:rPr>
              <a:t>ЕОК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IА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(УУР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10" dirty="0">
                <a:latin typeface="Calibri"/>
                <a:cs typeface="Calibri"/>
              </a:rPr>
              <a:t>А,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1)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274320" marR="163195" indent="-182880">
              <a:lnSpc>
                <a:spcPct val="100000"/>
              </a:lnSpc>
              <a:spcBef>
                <a:spcPts val="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spc="-5" dirty="0">
                <a:latin typeface="Calibri"/>
                <a:cs typeface="Calibri"/>
              </a:rPr>
              <a:t>У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пациентов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35" dirty="0">
                <a:latin typeface="Calibri"/>
                <a:cs typeface="Calibri"/>
              </a:rPr>
              <a:t>ОКСбпST,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возобновляющейся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ишемией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миокарда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противопоказаниями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к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бета-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адреноблокаторам </a:t>
            </a:r>
            <a:r>
              <a:rPr sz="1600" spc="-5" dirty="0">
                <a:latin typeface="Calibri"/>
                <a:cs typeface="Calibri"/>
              </a:rPr>
              <a:t>для устранения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симптомов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рекомендуются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верапамил или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дилтиазем, если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нет </a:t>
            </a:r>
            <a:r>
              <a:rPr sz="1600" spc="-5" dirty="0">
                <a:latin typeface="Calibri"/>
                <a:cs typeface="Calibri"/>
              </a:rPr>
              <a:t> клинически значимой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сократительной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дисфункции </a:t>
            </a:r>
            <a:r>
              <a:rPr sz="1600" spc="-5" dirty="0">
                <a:latin typeface="Calibri"/>
                <a:cs typeface="Calibri"/>
              </a:rPr>
              <a:t> ЛЖ,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повышенного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риска</a:t>
            </a:r>
            <a:r>
              <a:rPr sz="1600" spc="-15" dirty="0">
                <a:latin typeface="Calibri"/>
                <a:cs typeface="Calibri"/>
              </a:rPr>
              <a:t> кардиогенного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шока,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продолжительности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интервала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PQ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&gt;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0,24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АВ-блокад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2-й или 3-й </a:t>
            </a:r>
            <a:r>
              <a:rPr sz="1600" spc="-10" dirty="0">
                <a:latin typeface="Calibri"/>
                <a:cs typeface="Calibri"/>
              </a:rPr>
              <a:t>степени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без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установленного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ЭКС.</a:t>
            </a:r>
            <a:endParaRPr sz="16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600" b="1" spc="-15" dirty="0">
                <a:latin typeface="Calibri"/>
                <a:cs typeface="Calibri"/>
              </a:rPr>
              <a:t>ЕОК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IВ </a:t>
            </a:r>
            <a:r>
              <a:rPr sz="1600" b="1" spc="-5" dirty="0">
                <a:latin typeface="Calibri"/>
                <a:cs typeface="Calibri"/>
              </a:rPr>
              <a:t>(УУР</a:t>
            </a:r>
            <a:r>
              <a:rPr sz="1600" b="1" dirty="0">
                <a:latin typeface="Calibri"/>
                <a:cs typeface="Calibri"/>
              </a:rPr>
              <a:t> В,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2)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55664" y="1267967"/>
            <a:ext cx="5113020" cy="206248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2384" rIns="0" bIns="0" rtlCol="0">
            <a:spAutoFit/>
          </a:bodyPr>
          <a:lstStyle/>
          <a:p>
            <a:pPr marL="274955" marR="283210" indent="-182880">
              <a:lnSpc>
                <a:spcPct val="100000"/>
              </a:lnSpc>
              <a:spcBef>
                <a:spcPts val="254"/>
              </a:spcBef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600" spc="-5" dirty="0">
                <a:latin typeface="Calibri"/>
                <a:cs typeface="Calibri"/>
              </a:rPr>
              <a:t>У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пациентов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spc="-15" dirty="0">
                <a:latin typeface="Calibri"/>
                <a:cs typeface="Calibri"/>
              </a:rPr>
              <a:t>ОКСбпST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при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подозрении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на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вазоспастический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генез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ОКС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или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доказанной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вазоспастической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стенокардии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рекомендуются </a:t>
            </a:r>
            <a:r>
              <a:rPr sz="1600" spc="-5" dirty="0">
                <a:latin typeface="Calibri"/>
                <a:cs typeface="Calibri"/>
              </a:rPr>
              <a:t> верапамил,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дилтиазем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или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длительно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действующие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дигидропиридиновые </a:t>
            </a:r>
            <a:r>
              <a:rPr sz="1600" spc="-10" dirty="0">
                <a:latin typeface="Calibri"/>
                <a:cs typeface="Calibri"/>
              </a:rPr>
              <a:t>производные </a:t>
            </a:r>
            <a:r>
              <a:rPr sz="1600" spc="-5" dirty="0">
                <a:latin typeface="Calibri"/>
                <a:cs typeface="Calibri"/>
              </a:rPr>
              <a:t>для устранения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симптомов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 профилактики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возникновения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ишемии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миокарда.</a:t>
            </a:r>
            <a:endParaRPr sz="16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600" b="1" spc="-15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IIaВ </a:t>
            </a:r>
            <a:r>
              <a:rPr sz="1600" b="1" spc="-5" dirty="0">
                <a:latin typeface="Calibri"/>
                <a:cs typeface="Calibri"/>
              </a:rPr>
              <a:t>(УУР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С,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4)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70700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 err="1"/>
              <a:t>Ингибиторы</a:t>
            </a:r>
            <a:r>
              <a:rPr spc="5" dirty="0"/>
              <a:t> </a:t>
            </a:r>
            <a:r>
              <a:rPr spc="-45" dirty="0"/>
              <a:t>АПФ,</a:t>
            </a:r>
            <a:r>
              <a:rPr spc="-10" dirty="0"/>
              <a:t> </a:t>
            </a:r>
            <a:r>
              <a:rPr spc="-5" dirty="0"/>
              <a:t>ангиотензина</a:t>
            </a:r>
            <a:r>
              <a:rPr spc="-10" dirty="0"/>
              <a:t> </a:t>
            </a:r>
            <a:r>
              <a:rPr spc="-5" dirty="0"/>
              <a:t>II</a:t>
            </a:r>
            <a:r>
              <a:rPr spc="-20" dirty="0"/>
              <a:t> </a:t>
            </a:r>
            <a:r>
              <a:rPr spc="-5" dirty="0"/>
              <a:t>антагонисты, </a:t>
            </a:r>
            <a:r>
              <a:rPr spc="-530" dirty="0"/>
              <a:t> </a:t>
            </a:r>
            <a:r>
              <a:rPr spc="-5" dirty="0"/>
              <a:t>антагонисты</a:t>
            </a:r>
            <a:r>
              <a:rPr spc="5" dirty="0"/>
              <a:t> </a:t>
            </a:r>
            <a:r>
              <a:rPr spc="-10" dirty="0"/>
              <a:t>минералкортикоидных</a:t>
            </a:r>
            <a:r>
              <a:rPr spc="5" dirty="0"/>
              <a:t> </a:t>
            </a:r>
            <a:r>
              <a:rPr spc="-5" dirty="0"/>
              <a:t>рецепторов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3316" y="1267967"/>
            <a:ext cx="5113020" cy="378587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2384" rIns="0" bIns="0" rtlCol="0">
            <a:spAutoFit/>
          </a:bodyPr>
          <a:lstStyle/>
          <a:p>
            <a:pPr marL="274320" marR="217170" indent="-182880">
              <a:lnSpc>
                <a:spcPct val="100000"/>
              </a:lnSpc>
              <a:spcBef>
                <a:spcPts val="254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spc="-5" dirty="0">
                <a:latin typeface="Calibri"/>
                <a:cs typeface="Calibri"/>
              </a:rPr>
              <a:t>У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пациентов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spc="-15" dirty="0">
                <a:latin typeface="Calibri"/>
                <a:cs typeface="Calibri"/>
              </a:rPr>
              <a:t>ОКСбпST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при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ФВ </a:t>
            </a:r>
            <a:r>
              <a:rPr sz="1600" spc="-10" dirty="0">
                <a:latin typeface="Calibri"/>
                <a:cs typeface="Calibri"/>
              </a:rPr>
              <a:t>ЛЖ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≤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40%,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45" dirty="0">
                <a:latin typeface="Calibri"/>
                <a:cs typeface="Calibri"/>
              </a:rPr>
              <a:t>АГ, 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сахарном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диабете,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хронической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болезни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почек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(ХБП)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рекомендуются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ингибиторы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АПФ для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предотвращения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дисфункции</a:t>
            </a:r>
            <a:r>
              <a:rPr sz="1600" spc="-5" dirty="0">
                <a:latin typeface="Calibri"/>
                <a:cs typeface="Calibri"/>
              </a:rPr>
              <a:t> ЛЖ,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сердечной </a:t>
            </a:r>
            <a:r>
              <a:rPr sz="1600" spc="-10" dirty="0">
                <a:latin typeface="Calibri"/>
                <a:cs typeface="Calibri"/>
              </a:rPr>
              <a:t> недостаточности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 смерти,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если к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препаратам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этой </a:t>
            </a:r>
            <a:r>
              <a:rPr sz="1600" spc="-10" dirty="0">
                <a:latin typeface="Calibri"/>
                <a:cs typeface="Calibri"/>
              </a:rPr>
              <a:t> группы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нет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противопоказаний.</a:t>
            </a:r>
            <a:endParaRPr sz="16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600" b="1" spc="-15" dirty="0">
                <a:latin typeface="Calibri"/>
                <a:cs typeface="Calibri"/>
              </a:rPr>
              <a:t>ЕОК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IА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(УУР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10" dirty="0">
                <a:latin typeface="Calibri"/>
                <a:cs typeface="Calibri"/>
              </a:rPr>
              <a:t>А,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2)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274320" marR="508000" indent="-182880">
              <a:lnSpc>
                <a:spcPct val="100000"/>
              </a:lnSpc>
              <a:spcBef>
                <a:spcPts val="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spc="-5" dirty="0">
                <a:latin typeface="Calibri"/>
                <a:cs typeface="Calibri"/>
              </a:rPr>
              <a:t>У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пациентов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spc="-15" dirty="0">
                <a:latin typeface="Calibri"/>
                <a:cs typeface="Calibri"/>
              </a:rPr>
              <a:t>ОКСбпST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при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непереносимости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ингибиторов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АПФ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рекомендуется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использовать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ангиотензина </a:t>
            </a:r>
            <a:r>
              <a:rPr sz="1600" dirty="0">
                <a:latin typeface="Calibri"/>
                <a:cs typeface="Calibri"/>
              </a:rPr>
              <a:t>II </a:t>
            </a:r>
            <a:r>
              <a:rPr sz="1600" spc="-5" dirty="0">
                <a:latin typeface="Calibri"/>
                <a:cs typeface="Calibri"/>
              </a:rPr>
              <a:t>антагонисты для </a:t>
            </a:r>
            <a:r>
              <a:rPr sz="1600" spc="-10" dirty="0">
                <a:latin typeface="Calibri"/>
                <a:cs typeface="Calibri"/>
              </a:rPr>
              <a:t>предотвращения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дисфункции</a:t>
            </a:r>
            <a:r>
              <a:rPr sz="1600" spc="-5" dirty="0">
                <a:latin typeface="Calibri"/>
                <a:cs typeface="Calibri"/>
              </a:rPr>
              <a:t> ЛЖ,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сердечной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недостаточности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смерти,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если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к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препаратам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этой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группы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нет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противопоказаний.</a:t>
            </a:r>
            <a:endParaRPr sz="16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600" b="1" spc="-15" dirty="0">
                <a:latin typeface="Calibri"/>
                <a:cs typeface="Calibri"/>
              </a:rPr>
              <a:t>ЕОК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IВ </a:t>
            </a:r>
            <a:r>
              <a:rPr sz="1600" b="1" spc="-5" dirty="0">
                <a:latin typeface="Calibri"/>
                <a:cs typeface="Calibri"/>
              </a:rPr>
              <a:t>(УУР</a:t>
            </a:r>
            <a:r>
              <a:rPr sz="1600" b="1" dirty="0">
                <a:latin typeface="Calibri"/>
                <a:cs typeface="Calibri"/>
              </a:rPr>
              <a:t> В,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2)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55664" y="1267967"/>
            <a:ext cx="5113020" cy="378587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2384" rIns="0" bIns="0" rtlCol="0">
            <a:spAutoFit/>
          </a:bodyPr>
          <a:lstStyle/>
          <a:p>
            <a:pPr marL="274320" marR="115570" indent="-182880">
              <a:lnSpc>
                <a:spcPct val="100000"/>
              </a:lnSpc>
              <a:spcBef>
                <a:spcPts val="254"/>
              </a:spcBef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600" spc="-5" dirty="0">
                <a:latin typeface="Calibri"/>
                <a:cs typeface="Calibri"/>
              </a:rPr>
              <a:t>У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пациентов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ИМбпST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при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ФВ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ЛЖ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≤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40%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сочетании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сердечной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недостаточностью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или </a:t>
            </a:r>
            <a:r>
              <a:rPr sz="1600" spc="10" dirty="0">
                <a:latin typeface="Calibri"/>
                <a:cs typeface="Calibri"/>
              </a:rPr>
              <a:t>СД,</a:t>
            </a:r>
            <a:r>
              <a:rPr sz="1600" spc="-5" dirty="0">
                <a:latin typeface="Calibri"/>
                <a:cs typeface="Calibri"/>
              </a:rPr>
              <a:t> а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также у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пациентов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ОКСбпST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сохраняющейся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сердечной </a:t>
            </a:r>
            <a:r>
              <a:rPr sz="1600" spc="-10" dirty="0">
                <a:latin typeface="Calibri"/>
                <a:cs typeface="Calibri"/>
              </a:rPr>
              <a:t> недостаточностью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II–IV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функциональных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классов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по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NYHA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при ФВ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ЛЖ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≤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35%,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не имеющих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существенного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снижения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функции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почек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(уровень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креатинина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крови &gt;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221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мкмоль/л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у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мужчин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или &gt;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177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мкмоль/л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у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женщин)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гиперкалиемии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(если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уровень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калия</a:t>
            </a:r>
            <a:r>
              <a:rPr sz="1600" spc="-5" dirty="0">
                <a:latin typeface="Calibri"/>
                <a:cs typeface="Calibri"/>
              </a:rPr>
              <a:t> в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крови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&gt;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5,0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ммоль/л),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к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терапевтическим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дозам </a:t>
            </a:r>
            <a:r>
              <a:rPr sz="1600" spc="-5" dirty="0">
                <a:latin typeface="Calibri"/>
                <a:cs typeface="Calibri"/>
              </a:rPr>
              <a:t> ингибиторов АПФ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бета-адреноблокаторов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рекомендуется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добавить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антагонист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минералкортикоидных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рецепторов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(предпочтительно </a:t>
            </a:r>
            <a:r>
              <a:rPr sz="1600" spc="-5" dirty="0">
                <a:latin typeface="Calibri"/>
                <a:cs typeface="Calibri"/>
              </a:rPr>
              <a:t> эплеренон)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для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предотвращения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сердечной </a:t>
            </a:r>
            <a:r>
              <a:rPr sz="1600" spc="-10" dirty="0">
                <a:latin typeface="Calibri"/>
                <a:cs typeface="Calibri"/>
              </a:rPr>
              <a:t> недостаточности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 смерти.</a:t>
            </a:r>
            <a:endParaRPr sz="16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600" b="1" spc="-15" dirty="0">
                <a:latin typeface="Calibri"/>
                <a:cs typeface="Calibri"/>
              </a:rPr>
              <a:t>ЕОК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IА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(УУР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10" dirty="0">
                <a:latin typeface="Calibri"/>
                <a:cs typeface="Calibri"/>
              </a:rPr>
              <a:t>А,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1)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715511" y="329184"/>
            <a:ext cx="4761230" cy="6111240"/>
            <a:chOff x="3715511" y="329184"/>
            <a:chExt cx="4761230" cy="61112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5511" y="329184"/>
              <a:ext cx="4760975" cy="61112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26763" y="452628"/>
              <a:ext cx="4529747" cy="58598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44151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 err="1"/>
              <a:t>Липидснижающая</a:t>
            </a:r>
            <a:r>
              <a:rPr spc="20" dirty="0"/>
              <a:t> </a:t>
            </a:r>
            <a:r>
              <a:rPr spc="-5" dirty="0"/>
              <a:t>терапия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3316" y="1267967"/>
            <a:ext cx="5113020" cy="375539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655" rIns="0" bIns="0" rtlCol="0">
            <a:spAutoFit/>
          </a:bodyPr>
          <a:lstStyle/>
          <a:p>
            <a:pPr marL="274955" marR="191770" indent="-183515">
              <a:lnSpc>
                <a:spcPct val="100000"/>
              </a:lnSpc>
              <a:spcBef>
                <a:spcPts val="26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400" dirty="0">
                <a:latin typeface="Calibri"/>
                <a:cs typeface="Calibri"/>
              </a:rPr>
              <a:t>У </a:t>
            </a:r>
            <a:r>
              <a:rPr sz="1400" spc="-5" dirty="0">
                <a:latin typeface="Calibri"/>
                <a:cs typeface="Calibri"/>
              </a:rPr>
              <a:t>всех пациентов </a:t>
            </a:r>
            <a:r>
              <a:rPr sz="1400" dirty="0">
                <a:latin typeface="Calibri"/>
                <a:cs typeface="Calibri"/>
              </a:rPr>
              <a:t>с </a:t>
            </a:r>
            <a:r>
              <a:rPr sz="1400" spc="-10" dirty="0">
                <a:latin typeface="Calibri"/>
                <a:cs typeface="Calibri"/>
              </a:rPr>
              <a:t>ОКСбпST </a:t>
            </a:r>
            <a:r>
              <a:rPr sz="1400" dirty="0">
                <a:latin typeface="Calibri"/>
                <a:cs typeface="Calibri"/>
              </a:rPr>
              <a:t>в </a:t>
            </a:r>
            <a:r>
              <a:rPr sz="1400" spc="-10" dirty="0">
                <a:latin typeface="Calibri"/>
                <a:cs typeface="Calibri"/>
              </a:rPr>
              <a:t>период </a:t>
            </a:r>
            <a:r>
              <a:rPr sz="1400" spc="-5" dirty="0">
                <a:latin typeface="Calibri"/>
                <a:cs typeface="Calibri"/>
              </a:rPr>
              <a:t>госпитализации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рекомендуется </a:t>
            </a:r>
            <a:r>
              <a:rPr sz="1400" dirty="0">
                <a:latin typeface="Calibri"/>
                <a:cs typeface="Calibri"/>
              </a:rPr>
              <a:t>начать или </a:t>
            </a:r>
            <a:r>
              <a:rPr sz="1400" spc="-10" dirty="0">
                <a:latin typeface="Calibri"/>
                <a:cs typeface="Calibri"/>
              </a:rPr>
              <a:t>продолжить </a:t>
            </a:r>
            <a:r>
              <a:rPr sz="1400" dirty="0">
                <a:latin typeface="Calibri"/>
                <a:cs typeface="Calibri"/>
              </a:rPr>
              <a:t>лечение </a:t>
            </a:r>
            <a:r>
              <a:rPr sz="1400" spc="-5" dirty="0">
                <a:latin typeface="Calibri"/>
                <a:cs typeface="Calibri"/>
              </a:rPr>
              <a:t>высокими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дозами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ингибиторов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ГМГ-КоА-редуктазы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вне </a:t>
            </a:r>
            <a:r>
              <a:rPr sz="1400" spc="-5" dirty="0">
                <a:latin typeface="Calibri"/>
                <a:cs typeface="Calibri"/>
              </a:rPr>
              <a:t>зависимости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от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исходного </a:t>
            </a:r>
            <a:r>
              <a:rPr sz="1400" dirty="0">
                <a:latin typeface="Calibri"/>
                <a:cs typeface="Calibri"/>
              </a:rPr>
              <a:t>уровня </a:t>
            </a:r>
            <a:r>
              <a:rPr sz="1400" spc="-10" dirty="0">
                <a:latin typeface="Calibri"/>
                <a:cs typeface="Calibri"/>
              </a:rPr>
              <a:t>холестерина </a:t>
            </a:r>
            <a:r>
              <a:rPr sz="1400" dirty="0">
                <a:latin typeface="Calibri"/>
                <a:cs typeface="Calibri"/>
              </a:rPr>
              <a:t>в </a:t>
            </a:r>
            <a:r>
              <a:rPr sz="1400" spc="-5" dirty="0">
                <a:latin typeface="Calibri"/>
                <a:cs typeface="Calibri"/>
              </a:rPr>
              <a:t>крови, если </a:t>
            </a:r>
            <a:r>
              <a:rPr sz="1400" dirty="0">
                <a:latin typeface="Calibri"/>
                <a:cs typeface="Calibri"/>
              </a:rPr>
              <a:t>к ним нет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противопоказаний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-10" dirty="0">
                <a:latin typeface="Calibri"/>
                <a:cs typeface="Calibri"/>
              </a:rPr>
              <a:t>высокая доза</a:t>
            </a:r>
            <a:r>
              <a:rPr sz="1400" spc="-5" dirty="0">
                <a:latin typeface="Calibri"/>
                <a:cs typeface="Calibri"/>
              </a:rPr>
              <a:t> ингибиторов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ГМГ-КоА-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редуктазы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хорошо переносится,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</a:t>
            </a:r>
            <a:r>
              <a:rPr sz="1400" spc="-10" dirty="0">
                <a:latin typeface="Calibri"/>
                <a:cs typeface="Calibri"/>
              </a:rPr>
              <a:t> целью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снижения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риска </a:t>
            </a:r>
            <a:r>
              <a:rPr sz="1400" spc="-5" dirty="0">
                <a:latin typeface="Calibri"/>
                <a:cs typeface="Calibri"/>
              </a:rPr>
              <a:t> повторных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ишемических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событий.</a:t>
            </a:r>
            <a:endParaRPr sz="14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400" b="1" spc="-10" dirty="0">
                <a:latin typeface="Calibri"/>
                <a:cs typeface="Calibri"/>
              </a:rPr>
              <a:t>ЕОК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IА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(УУР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5" dirty="0">
                <a:latin typeface="Calibri"/>
                <a:cs typeface="Calibri"/>
              </a:rPr>
              <a:t>А,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35" dirty="0">
                <a:latin typeface="Calibri"/>
                <a:cs typeface="Calibri"/>
              </a:rPr>
              <a:t>УДД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1)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Calibri"/>
              <a:cs typeface="Calibri"/>
            </a:endParaRPr>
          </a:p>
          <a:p>
            <a:pPr marL="274955" marR="165735" indent="-183515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400" dirty="0">
                <a:latin typeface="Calibri"/>
                <a:cs typeface="Calibri"/>
              </a:rPr>
              <a:t>После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ОКСбпST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рекомендуется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поддерживать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уровень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ХС 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ЛНП </a:t>
            </a:r>
            <a:r>
              <a:rPr sz="1400" dirty="0">
                <a:latin typeface="Calibri"/>
                <a:cs typeface="Calibri"/>
              </a:rPr>
              <a:t>&lt; </a:t>
            </a:r>
            <a:r>
              <a:rPr sz="1400" spc="-5" dirty="0">
                <a:latin typeface="Calibri"/>
                <a:cs typeface="Calibri"/>
              </a:rPr>
              <a:t>1,4 ммоль/л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-5" dirty="0">
                <a:latin typeface="Calibri"/>
                <a:cs typeface="Calibri"/>
              </a:rPr>
              <a:t>добиваться </a:t>
            </a:r>
            <a:r>
              <a:rPr sz="1400" spc="-10" dirty="0">
                <a:latin typeface="Calibri"/>
                <a:cs typeface="Calibri"/>
              </a:rPr>
              <a:t>его </a:t>
            </a:r>
            <a:r>
              <a:rPr sz="1400" spc="-5" dirty="0">
                <a:latin typeface="Calibri"/>
                <a:cs typeface="Calibri"/>
              </a:rPr>
              <a:t>снижения </a:t>
            </a:r>
            <a:r>
              <a:rPr sz="1400" spc="-10" dirty="0">
                <a:latin typeface="Calibri"/>
                <a:cs typeface="Calibri"/>
              </a:rPr>
              <a:t>как </a:t>
            </a:r>
            <a:r>
              <a:rPr sz="1400" spc="-5" dirty="0">
                <a:latin typeface="Calibri"/>
                <a:cs typeface="Calibri"/>
              </a:rPr>
              <a:t>минимум </a:t>
            </a:r>
            <a:r>
              <a:rPr sz="1400" dirty="0">
                <a:latin typeface="Calibri"/>
                <a:cs typeface="Calibri"/>
              </a:rPr>
              <a:t> на </a:t>
            </a:r>
            <a:r>
              <a:rPr sz="1400" spc="-5" dirty="0">
                <a:latin typeface="Calibri"/>
                <a:cs typeface="Calibri"/>
              </a:rPr>
              <a:t>50% от </a:t>
            </a:r>
            <a:r>
              <a:rPr sz="1400" spc="-10" dirty="0">
                <a:latin typeface="Calibri"/>
                <a:cs typeface="Calibri"/>
              </a:rPr>
              <a:t>исходных </a:t>
            </a:r>
            <a:r>
              <a:rPr sz="1400" dirty="0">
                <a:latin typeface="Calibri"/>
                <a:cs typeface="Calibri"/>
              </a:rPr>
              <a:t>значений </a:t>
            </a:r>
            <a:r>
              <a:rPr sz="1400" spc="-20" dirty="0">
                <a:latin typeface="Calibri"/>
                <a:cs typeface="Calibri"/>
              </a:rPr>
              <a:t>ХС </a:t>
            </a:r>
            <a:r>
              <a:rPr sz="1400" spc="-5" dirty="0">
                <a:latin typeface="Calibri"/>
                <a:cs typeface="Calibri"/>
              </a:rPr>
              <a:t>ЛНП </a:t>
            </a:r>
            <a:r>
              <a:rPr sz="1400" dirty="0">
                <a:latin typeface="Calibri"/>
                <a:cs typeface="Calibri"/>
              </a:rPr>
              <a:t>c помощью </a:t>
            </a:r>
            <a:r>
              <a:rPr sz="1400" spc="-5" dirty="0">
                <a:latin typeface="Calibri"/>
                <a:cs typeface="Calibri"/>
              </a:rPr>
              <a:t>ингибитора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ГМГ-КоА-редуктазы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или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его</a:t>
            </a:r>
            <a:r>
              <a:rPr sz="1400" spc="-5" dirty="0">
                <a:latin typeface="Calibri"/>
                <a:cs typeface="Calibri"/>
              </a:rPr>
              <a:t> сочетания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</a:t>
            </a:r>
            <a:r>
              <a:rPr sz="1400" spc="-5" dirty="0">
                <a:latin typeface="Calibri"/>
                <a:cs typeface="Calibri"/>
              </a:rPr>
              <a:t> эзетимибом/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алирокумаб </a:t>
            </a:r>
            <a:r>
              <a:rPr sz="1400" dirty="0">
                <a:latin typeface="Calibri"/>
                <a:cs typeface="Calibri"/>
              </a:rPr>
              <a:t>или </a:t>
            </a:r>
            <a:r>
              <a:rPr sz="1400" spc="-5" dirty="0">
                <a:latin typeface="Calibri"/>
                <a:cs typeface="Calibri"/>
              </a:rPr>
              <a:t>эволокумаб </a:t>
            </a:r>
            <a:r>
              <a:rPr sz="1400" dirty="0">
                <a:latin typeface="Calibri"/>
                <a:cs typeface="Calibri"/>
              </a:rPr>
              <a:t>для </a:t>
            </a:r>
            <a:r>
              <a:rPr sz="1400" spc="-5" dirty="0">
                <a:latin typeface="Calibri"/>
                <a:cs typeface="Calibri"/>
              </a:rPr>
              <a:t>обеспечения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максимального эффекта </a:t>
            </a:r>
            <a:r>
              <a:rPr sz="1400" dirty="0">
                <a:latin typeface="Calibri"/>
                <a:cs typeface="Calibri"/>
              </a:rPr>
              <a:t>по </a:t>
            </a:r>
            <a:r>
              <a:rPr sz="1400" spc="-5" dirty="0">
                <a:latin typeface="Calibri"/>
                <a:cs typeface="Calibri"/>
              </a:rPr>
              <a:t>снижению </a:t>
            </a:r>
            <a:r>
              <a:rPr sz="1400" spc="-10" dirty="0">
                <a:latin typeface="Calibri"/>
                <a:cs typeface="Calibri"/>
              </a:rPr>
              <a:t>риска </a:t>
            </a:r>
            <a:r>
              <a:rPr sz="1400" spc="-5" dirty="0">
                <a:latin typeface="Calibri"/>
                <a:cs typeface="Calibri"/>
              </a:rPr>
              <a:t>повторных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ишемических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событий.</a:t>
            </a:r>
            <a:endParaRPr sz="14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  <a:spcBef>
                <a:spcPts val="5"/>
              </a:spcBef>
            </a:pPr>
            <a:r>
              <a:rPr sz="1400" b="1" spc="-10" dirty="0">
                <a:latin typeface="Calibri"/>
                <a:cs typeface="Calibri"/>
              </a:rPr>
              <a:t>ЕОК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IА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(УУР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5" dirty="0">
                <a:latin typeface="Calibri"/>
                <a:cs typeface="Calibri"/>
              </a:rPr>
              <a:t>А,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35" dirty="0">
                <a:latin typeface="Calibri"/>
                <a:cs typeface="Calibri"/>
              </a:rPr>
              <a:t>УДД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1)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55664" y="1267967"/>
            <a:ext cx="5113020" cy="461645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655" rIns="0" bIns="0" rtlCol="0">
            <a:spAutoFit/>
          </a:bodyPr>
          <a:lstStyle/>
          <a:p>
            <a:pPr marL="274955" marR="418465" indent="-183515">
              <a:lnSpc>
                <a:spcPct val="100000"/>
              </a:lnSpc>
              <a:spcBef>
                <a:spcPts val="265"/>
              </a:spcBef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400" spc="-10" dirty="0">
                <a:latin typeface="Calibri"/>
                <a:cs typeface="Calibri"/>
              </a:rPr>
              <a:t>Если </a:t>
            </a:r>
            <a:r>
              <a:rPr sz="1400" dirty="0">
                <a:latin typeface="Calibri"/>
                <a:cs typeface="Calibri"/>
              </a:rPr>
              <a:t>у </a:t>
            </a:r>
            <a:r>
              <a:rPr sz="1400" spc="-5" dirty="0">
                <a:latin typeface="Calibri"/>
                <a:cs typeface="Calibri"/>
              </a:rPr>
              <a:t>пациента </a:t>
            </a:r>
            <a:r>
              <a:rPr sz="1400" dirty="0">
                <a:latin typeface="Calibri"/>
                <a:cs typeface="Calibri"/>
              </a:rPr>
              <a:t>после </a:t>
            </a:r>
            <a:r>
              <a:rPr sz="1400" spc="-10" dirty="0">
                <a:latin typeface="Calibri"/>
                <a:cs typeface="Calibri"/>
              </a:rPr>
              <a:t>ОКСбпST </a:t>
            </a:r>
            <a:r>
              <a:rPr sz="1400" spc="-5" dirty="0">
                <a:latin typeface="Calibri"/>
                <a:cs typeface="Calibri"/>
              </a:rPr>
              <a:t>при использовании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максимально переносимой </a:t>
            </a:r>
            <a:r>
              <a:rPr sz="1400" spc="-10" dirty="0">
                <a:latin typeface="Calibri"/>
                <a:cs typeface="Calibri"/>
              </a:rPr>
              <a:t>дозы</a:t>
            </a:r>
            <a:r>
              <a:rPr sz="1400" spc="-5" dirty="0">
                <a:latin typeface="Calibri"/>
                <a:cs typeface="Calibri"/>
              </a:rPr>
              <a:t> ингибитора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ГМГ-КоА-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редуктазы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концентрация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ХС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ЛПН 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крови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остается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повышенной,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рекомендуется</a:t>
            </a:r>
            <a:r>
              <a:rPr sz="1400" spc="-5" dirty="0">
                <a:latin typeface="Calibri"/>
                <a:cs typeface="Calibri"/>
              </a:rPr>
              <a:t> добавить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к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ингибитору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ГМГ-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КоА-редуктазы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эзетимиб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для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дополнительного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снижения </a:t>
            </a:r>
            <a:r>
              <a:rPr sz="1400" dirty="0">
                <a:latin typeface="Calibri"/>
                <a:cs typeface="Calibri"/>
              </a:rPr>
              <a:t> уровня</a:t>
            </a:r>
            <a:r>
              <a:rPr sz="1400" spc="-20" dirty="0">
                <a:latin typeface="Calibri"/>
                <a:cs typeface="Calibri"/>
              </a:rPr>
              <a:t> ХС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ЛПН 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крови</a:t>
            </a:r>
            <a:r>
              <a:rPr sz="1400" dirty="0">
                <a:latin typeface="Calibri"/>
                <a:cs typeface="Calibri"/>
              </a:rPr>
              <a:t> и </a:t>
            </a:r>
            <a:r>
              <a:rPr sz="1400" spc="-10" dirty="0">
                <a:latin typeface="Calibri"/>
                <a:cs typeface="Calibri"/>
              </a:rPr>
              <a:t>риска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ишемических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событий.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ЕОК </a:t>
            </a:r>
            <a:r>
              <a:rPr sz="1400" b="1" spc="-5" dirty="0">
                <a:latin typeface="Calibri"/>
                <a:cs typeface="Calibri"/>
              </a:rPr>
              <a:t>IIaB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(УУР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В,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35" dirty="0">
                <a:latin typeface="Calibri"/>
                <a:cs typeface="Calibri"/>
              </a:rPr>
              <a:t>УДД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2)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6FC0"/>
              </a:buClr>
              <a:buFont typeface="Arial MT"/>
              <a:buChar char="•"/>
            </a:pPr>
            <a:endParaRPr sz="1350">
              <a:latin typeface="Calibri"/>
              <a:cs typeface="Calibri"/>
            </a:endParaRPr>
          </a:p>
          <a:p>
            <a:pPr marL="274955" marR="165100" indent="-183515">
              <a:lnSpc>
                <a:spcPct val="100000"/>
              </a:lnSpc>
              <a:spcBef>
                <a:spcPts val="5"/>
              </a:spcBef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400" spc="-10" dirty="0">
                <a:latin typeface="Calibri"/>
                <a:cs typeface="Calibri"/>
              </a:rPr>
              <a:t>Если </a:t>
            </a:r>
            <a:r>
              <a:rPr sz="1400" dirty="0">
                <a:latin typeface="Calibri"/>
                <a:cs typeface="Calibri"/>
              </a:rPr>
              <a:t>у </a:t>
            </a:r>
            <a:r>
              <a:rPr sz="1400" spc="-5" dirty="0">
                <a:latin typeface="Calibri"/>
                <a:cs typeface="Calibri"/>
              </a:rPr>
              <a:t>пациента </a:t>
            </a:r>
            <a:r>
              <a:rPr sz="1400" dirty="0">
                <a:latin typeface="Calibri"/>
                <a:cs typeface="Calibri"/>
              </a:rPr>
              <a:t>после </a:t>
            </a:r>
            <a:r>
              <a:rPr sz="1400" spc="-10" dirty="0">
                <a:latin typeface="Calibri"/>
                <a:cs typeface="Calibri"/>
              </a:rPr>
              <a:t>ОКСбпST </a:t>
            </a:r>
            <a:r>
              <a:rPr sz="1400" spc="-5" dirty="0">
                <a:latin typeface="Calibri"/>
                <a:cs typeface="Calibri"/>
              </a:rPr>
              <a:t>при использовании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максимально переносимой </a:t>
            </a:r>
            <a:r>
              <a:rPr sz="1400" spc="-10" dirty="0">
                <a:latin typeface="Calibri"/>
                <a:cs typeface="Calibri"/>
              </a:rPr>
              <a:t>дозы</a:t>
            </a:r>
            <a:r>
              <a:rPr sz="1400" spc="-5" dirty="0">
                <a:latin typeface="Calibri"/>
                <a:cs typeface="Calibri"/>
              </a:rPr>
              <a:t> ингибиторов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ГМГ-КоА-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редуктазы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сочетании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</a:t>
            </a:r>
            <a:r>
              <a:rPr sz="1400" spc="-5" dirty="0">
                <a:latin typeface="Calibri"/>
                <a:cs typeface="Calibri"/>
              </a:rPr>
              <a:t> эзетимибом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концентрация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ХС</a:t>
            </a:r>
            <a:r>
              <a:rPr sz="1400" spc="-5" dirty="0">
                <a:latin typeface="Calibri"/>
                <a:cs typeface="Calibri"/>
              </a:rPr>
              <a:t> ЛПН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в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крови остается </a:t>
            </a:r>
            <a:r>
              <a:rPr sz="1400" dirty="0">
                <a:latin typeface="Calibri"/>
                <a:cs typeface="Calibri"/>
              </a:rPr>
              <a:t>повышенной, </a:t>
            </a:r>
            <a:r>
              <a:rPr sz="1400" spc="-10" dirty="0">
                <a:latin typeface="Calibri"/>
                <a:cs typeface="Calibri"/>
              </a:rPr>
              <a:t>рекомендуется </a:t>
            </a:r>
            <a:r>
              <a:rPr sz="1400" spc="-5" dirty="0">
                <a:latin typeface="Calibri"/>
                <a:cs typeface="Calibri"/>
              </a:rPr>
              <a:t>добавить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алирокумаб </a:t>
            </a:r>
            <a:r>
              <a:rPr sz="1400" dirty="0">
                <a:latin typeface="Calibri"/>
                <a:cs typeface="Calibri"/>
              </a:rPr>
              <a:t>или </a:t>
            </a:r>
            <a:r>
              <a:rPr sz="1400" spc="-5" dirty="0">
                <a:latin typeface="Calibri"/>
                <a:cs typeface="Calibri"/>
              </a:rPr>
              <a:t>эволокумаб </a:t>
            </a:r>
            <a:r>
              <a:rPr sz="1400" dirty="0">
                <a:latin typeface="Calibri"/>
                <a:cs typeface="Calibri"/>
              </a:rPr>
              <a:t>для </a:t>
            </a:r>
            <a:r>
              <a:rPr sz="1400" spc="-10" dirty="0">
                <a:latin typeface="Calibri"/>
                <a:cs typeface="Calibri"/>
              </a:rPr>
              <a:t>дополнительного </a:t>
            </a:r>
            <a:r>
              <a:rPr sz="1400" spc="-5" dirty="0">
                <a:latin typeface="Calibri"/>
                <a:cs typeface="Calibri"/>
              </a:rPr>
              <a:t>снижения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уровня</a:t>
            </a:r>
            <a:r>
              <a:rPr sz="1400" spc="-20" dirty="0">
                <a:latin typeface="Calibri"/>
                <a:cs typeface="Calibri"/>
              </a:rPr>
              <a:t> ХС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ЛПН 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крови</a:t>
            </a:r>
            <a:r>
              <a:rPr sz="1400" dirty="0">
                <a:latin typeface="Calibri"/>
                <a:cs typeface="Calibri"/>
              </a:rPr>
              <a:t> и </a:t>
            </a:r>
            <a:r>
              <a:rPr sz="1400" spc="-10" dirty="0">
                <a:latin typeface="Calibri"/>
                <a:cs typeface="Calibri"/>
              </a:rPr>
              <a:t>риска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ишемических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событий.</a:t>
            </a:r>
            <a:endParaRPr sz="14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400" b="1" spc="-10" dirty="0">
                <a:latin typeface="Calibri"/>
                <a:cs typeface="Calibri"/>
              </a:rPr>
              <a:t>ЕОК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IB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(УУР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5" dirty="0">
                <a:latin typeface="Calibri"/>
                <a:cs typeface="Calibri"/>
              </a:rPr>
              <a:t>А,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35" dirty="0">
                <a:latin typeface="Calibri"/>
                <a:cs typeface="Calibri"/>
              </a:rPr>
              <a:t>УДД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1)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Calibri"/>
              <a:cs typeface="Calibri"/>
            </a:endParaRPr>
          </a:p>
          <a:p>
            <a:pPr marL="274955" marR="368300" indent="-183515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400" dirty="0">
                <a:latin typeface="Calibri"/>
                <a:cs typeface="Calibri"/>
              </a:rPr>
              <a:t>У </a:t>
            </a:r>
            <a:r>
              <a:rPr sz="1400" spc="-5" dirty="0">
                <a:latin typeface="Calibri"/>
                <a:cs typeface="Calibri"/>
              </a:rPr>
              <a:t>пациентов </a:t>
            </a:r>
            <a:r>
              <a:rPr sz="1400" dirty="0">
                <a:latin typeface="Calibri"/>
                <a:cs typeface="Calibri"/>
              </a:rPr>
              <a:t>после </a:t>
            </a:r>
            <a:r>
              <a:rPr sz="1400" spc="-10" dirty="0">
                <a:latin typeface="Calibri"/>
                <a:cs typeface="Calibri"/>
              </a:rPr>
              <a:t>ОКСбпST </a:t>
            </a:r>
            <a:r>
              <a:rPr sz="1400" dirty="0">
                <a:latin typeface="Calibri"/>
                <a:cs typeface="Calibri"/>
              </a:rPr>
              <a:t>с </a:t>
            </a:r>
            <a:r>
              <a:rPr sz="1400" spc="-5" dirty="0">
                <a:latin typeface="Calibri"/>
                <a:cs typeface="Calibri"/>
              </a:rPr>
              <a:t>непереносимостью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ингибиторов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ГМГ-КоА-редуктазы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для</a:t>
            </a:r>
            <a:r>
              <a:rPr sz="1400" spc="-5" dirty="0">
                <a:latin typeface="Calibri"/>
                <a:cs typeface="Calibri"/>
              </a:rPr>
              <a:t> достижения </a:t>
            </a:r>
            <a:r>
              <a:rPr sz="1400" spc="-10" dirty="0">
                <a:latin typeface="Calibri"/>
                <a:cs typeface="Calibri"/>
              </a:rPr>
              <a:t>целевых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значений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ХС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ЛНП </a:t>
            </a:r>
            <a:r>
              <a:rPr sz="1400" dirty="0">
                <a:latin typeface="Calibri"/>
                <a:cs typeface="Calibri"/>
              </a:rPr>
              <a:t>в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крови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рекомендуется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использовать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эзетимиб и/или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алирокумаб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или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эволокумаб.</a:t>
            </a:r>
            <a:endParaRPr sz="14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400" b="1" spc="-10" dirty="0">
                <a:latin typeface="Calibri"/>
                <a:cs typeface="Calibri"/>
              </a:rPr>
              <a:t>ЕОК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IIbB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(УУР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C,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35" dirty="0">
                <a:latin typeface="Calibri"/>
                <a:cs typeface="Calibri"/>
              </a:rPr>
              <a:t>УДД </a:t>
            </a:r>
            <a:r>
              <a:rPr sz="1400" b="1" spc="-5" dirty="0">
                <a:latin typeface="Calibri"/>
                <a:cs typeface="Calibri"/>
              </a:rPr>
              <a:t>5)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47320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 err="1"/>
              <a:t>Антитромботическая</a:t>
            </a:r>
            <a:r>
              <a:rPr spc="-40" dirty="0"/>
              <a:t> </a:t>
            </a:r>
            <a:r>
              <a:rPr spc="-5" dirty="0"/>
              <a:t>терапия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3316" y="1267967"/>
            <a:ext cx="10945495" cy="175450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29845" rIns="0" bIns="0" rtlCol="0">
            <a:spAutoFit/>
          </a:bodyPr>
          <a:lstStyle/>
          <a:p>
            <a:pPr marL="274320" marR="193675" indent="-182880">
              <a:lnSpc>
                <a:spcPct val="100000"/>
              </a:lnSpc>
              <a:spcBef>
                <a:spcPts val="23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800" dirty="0">
                <a:latin typeface="Calibri"/>
                <a:cs typeface="Calibri"/>
              </a:rPr>
              <a:t>У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пациентов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ОКСбпST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начале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лечения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рекомендуется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тройная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антитромботическая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терапия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(сочетание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АСК,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ингибитора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Р2Y</a:t>
            </a:r>
            <a:r>
              <a:rPr sz="1800" spc="-7" baseline="-20833" dirty="0">
                <a:latin typeface="Calibri"/>
                <a:cs typeface="Calibri"/>
              </a:rPr>
              <a:t>12</a:t>
            </a:r>
            <a:r>
              <a:rPr sz="1800" spc="-5" dirty="0">
                <a:latin typeface="Calibri"/>
                <a:cs typeface="Calibri"/>
              </a:rPr>
              <a:t>-рецептора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тромбоцитов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антикоагулянта)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последующим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переходом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сочетание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АСК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ингибитором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Р2Y</a:t>
            </a:r>
            <a:r>
              <a:rPr sz="1800" spc="-7" baseline="-20833" dirty="0">
                <a:latin typeface="Calibri"/>
                <a:cs typeface="Calibri"/>
              </a:rPr>
              <a:t>12</a:t>
            </a:r>
            <a:r>
              <a:rPr sz="1800" spc="-5" dirty="0">
                <a:latin typeface="Calibri"/>
                <a:cs typeface="Calibri"/>
              </a:rPr>
              <a:t>-рецептора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тромбоцитов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(АТХ-группа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антиагреганты,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кроме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гепарина,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B01AC)</a:t>
            </a:r>
            <a:r>
              <a:rPr sz="1800" dirty="0">
                <a:latin typeface="Calibri"/>
                <a:cs typeface="Calibri"/>
              </a:rPr>
              <a:t> или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сочетание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апиксабана,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дабигатрана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этексилата,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ривароксабана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или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непрямых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антикоагулянтов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(антагонистов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витамина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K)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одним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или </a:t>
            </a:r>
            <a:r>
              <a:rPr sz="1800" spc="-10" dirty="0">
                <a:latin typeface="Calibri"/>
                <a:cs typeface="Calibri"/>
              </a:rPr>
              <a:t>двумя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антиагрегантами.</a:t>
            </a:r>
            <a:endParaRPr sz="18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ЕОК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IА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(УУР </a:t>
            </a:r>
            <a:r>
              <a:rPr sz="1800" b="1" spc="10" dirty="0">
                <a:latin typeface="Calibri"/>
                <a:cs typeface="Calibri"/>
              </a:rPr>
              <a:t>А,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45" dirty="0">
                <a:latin typeface="Calibri"/>
                <a:cs typeface="Calibri"/>
              </a:rPr>
              <a:t>УДД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1)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47320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 err="1"/>
              <a:t>Антитромботическая</a:t>
            </a:r>
            <a:r>
              <a:rPr spc="-40" dirty="0"/>
              <a:t> </a:t>
            </a:r>
            <a:r>
              <a:rPr spc="-5" dirty="0"/>
              <a:t>терапия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4250" y="1205239"/>
            <a:ext cx="10830560" cy="2523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5DAC"/>
                </a:solidFill>
                <a:latin typeface="Calibri"/>
                <a:cs typeface="Calibri"/>
              </a:rPr>
              <a:t>Приложение</a:t>
            </a:r>
            <a:r>
              <a:rPr sz="1800" b="1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5DAC"/>
                </a:solidFill>
                <a:latin typeface="Calibri"/>
                <a:cs typeface="Calibri"/>
              </a:rPr>
              <a:t>Б2.</a:t>
            </a:r>
            <a:r>
              <a:rPr sz="1800" b="1" spc="-2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5DAC"/>
                </a:solidFill>
                <a:latin typeface="Calibri"/>
                <a:cs typeface="Calibri"/>
              </a:rPr>
              <a:t>Выбор</a:t>
            </a:r>
            <a:r>
              <a:rPr sz="1800" b="1" spc="1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5DAC"/>
                </a:solidFill>
                <a:latin typeface="Calibri"/>
                <a:cs typeface="Calibri"/>
              </a:rPr>
              <a:t>пероральных</a:t>
            </a:r>
            <a:r>
              <a:rPr sz="1800" b="1" spc="-3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5DAC"/>
                </a:solidFill>
                <a:latin typeface="Calibri"/>
                <a:cs typeface="Calibri"/>
              </a:rPr>
              <a:t>антитромботических</a:t>
            </a:r>
            <a:r>
              <a:rPr sz="1800" b="1" spc="-10" dirty="0">
                <a:solidFill>
                  <a:srgbClr val="005DAC"/>
                </a:solidFill>
                <a:latin typeface="Calibri"/>
                <a:cs typeface="Calibri"/>
              </a:rPr>
              <a:t> препаратов</a:t>
            </a:r>
            <a:r>
              <a:rPr sz="1800" b="1" spc="-2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5DAC"/>
                </a:solidFill>
                <a:latin typeface="Calibri"/>
                <a:cs typeface="Calibri"/>
              </a:rPr>
              <a:t>для</a:t>
            </a:r>
            <a:r>
              <a:rPr sz="1800" b="1" spc="2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5DAC"/>
                </a:solidFill>
                <a:latin typeface="Calibri"/>
                <a:cs typeface="Calibri"/>
              </a:rPr>
              <a:t>лечения</a:t>
            </a:r>
            <a:r>
              <a:rPr sz="1800" b="1" spc="-2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005DAC"/>
                </a:solidFill>
                <a:latin typeface="Calibri"/>
                <a:cs typeface="Calibri"/>
              </a:rPr>
              <a:t>ОКСбпST</a:t>
            </a:r>
            <a:endParaRPr sz="1800">
              <a:latin typeface="Calibri"/>
              <a:cs typeface="Calibri"/>
            </a:endParaRPr>
          </a:p>
          <a:p>
            <a:pPr marL="6529070" marR="978535">
              <a:lnSpc>
                <a:spcPct val="100000"/>
              </a:lnSpc>
              <a:spcBef>
                <a:spcPts val="1305"/>
              </a:spcBef>
            </a:pPr>
            <a:r>
              <a:rPr sz="1500" b="1" spc="-5" dirty="0">
                <a:latin typeface="Calibri"/>
                <a:cs typeface="Calibri"/>
              </a:rPr>
              <a:t>Показания</a:t>
            </a:r>
            <a:r>
              <a:rPr sz="1500" b="1" spc="-30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к</a:t>
            </a:r>
            <a:r>
              <a:rPr sz="1500" b="1" spc="-3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длительному</a:t>
            </a:r>
            <a:r>
              <a:rPr sz="1500" b="1" spc="-2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применению </a:t>
            </a:r>
            <a:r>
              <a:rPr sz="1500" b="1" spc="-325" dirty="0">
                <a:latin typeface="Calibri"/>
                <a:cs typeface="Calibri"/>
              </a:rPr>
              <a:t> </a:t>
            </a:r>
            <a:r>
              <a:rPr sz="1500" b="1" spc="-10" dirty="0">
                <a:latin typeface="Calibri"/>
                <a:cs typeface="Calibri"/>
              </a:rPr>
              <a:t>антикоагулянтов:</a:t>
            </a:r>
            <a:endParaRPr sz="1500">
              <a:latin typeface="Calibri"/>
              <a:cs typeface="Calibri"/>
            </a:endParaRPr>
          </a:p>
          <a:p>
            <a:pPr marL="6711950" marR="904240" indent="-182880">
              <a:lnSpc>
                <a:spcPct val="100000"/>
              </a:lnSpc>
              <a:buClr>
                <a:srgbClr val="005DAC"/>
              </a:buClr>
              <a:buFont typeface="Arial MT"/>
              <a:buChar char="•"/>
              <a:tabLst>
                <a:tab pos="6712584" algn="l"/>
              </a:tabLst>
            </a:pPr>
            <a:r>
              <a:rPr sz="1500" spc="-5" dirty="0">
                <a:latin typeface="Calibri"/>
                <a:cs typeface="Calibri"/>
              </a:rPr>
              <a:t>ФП </a:t>
            </a:r>
            <a:r>
              <a:rPr sz="1500" dirty="0">
                <a:latin typeface="Calibri"/>
                <a:cs typeface="Calibri"/>
              </a:rPr>
              <a:t>в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сочетании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с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умеренным/тяжелым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митральным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стенозом</a:t>
            </a:r>
            <a:endParaRPr sz="1500">
              <a:latin typeface="Calibri"/>
              <a:cs typeface="Calibri"/>
            </a:endParaRPr>
          </a:p>
          <a:p>
            <a:pPr marL="6711950" indent="-183515">
              <a:lnSpc>
                <a:spcPct val="100000"/>
              </a:lnSpc>
              <a:buClr>
                <a:srgbClr val="005DAC"/>
              </a:buClr>
              <a:buFont typeface="Arial MT"/>
              <a:buChar char="•"/>
              <a:tabLst>
                <a:tab pos="6712584" algn="l"/>
              </a:tabLst>
            </a:pPr>
            <a:r>
              <a:rPr sz="1500" spc="-5" dirty="0">
                <a:latin typeface="Calibri"/>
                <a:cs typeface="Calibri"/>
              </a:rPr>
              <a:t>механические </a:t>
            </a:r>
            <a:r>
              <a:rPr sz="1500" spc="-10" dirty="0">
                <a:latin typeface="Calibri"/>
                <a:cs typeface="Calibri"/>
              </a:rPr>
              <a:t>протезы</a:t>
            </a:r>
            <a:r>
              <a:rPr sz="1500" spc="-5" dirty="0">
                <a:latin typeface="Calibri"/>
                <a:cs typeface="Calibri"/>
              </a:rPr>
              <a:t> клапанов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сердца</a:t>
            </a:r>
            <a:endParaRPr sz="1500">
              <a:latin typeface="Calibri"/>
              <a:cs typeface="Calibri"/>
            </a:endParaRPr>
          </a:p>
          <a:p>
            <a:pPr marL="6711950" marR="450215" indent="-182880">
              <a:lnSpc>
                <a:spcPct val="100000"/>
              </a:lnSpc>
              <a:buClr>
                <a:srgbClr val="005DAC"/>
              </a:buClr>
              <a:buFont typeface="Arial MT"/>
              <a:buChar char="•"/>
              <a:tabLst>
                <a:tab pos="6712584" algn="l"/>
              </a:tabLst>
            </a:pPr>
            <a:r>
              <a:rPr sz="1500" spc="-5" dirty="0">
                <a:latin typeface="Calibri"/>
                <a:cs typeface="Calibri"/>
              </a:rPr>
              <a:t>неклапанная ФП </a:t>
            </a:r>
            <a:r>
              <a:rPr sz="1500" dirty="0">
                <a:latin typeface="Calibri"/>
                <a:cs typeface="Calibri"/>
              </a:rPr>
              <a:t>с суммой баллов </a:t>
            </a:r>
            <a:r>
              <a:rPr sz="1500" spc="-5" dirty="0">
                <a:latin typeface="Calibri"/>
                <a:cs typeface="Calibri"/>
              </a:rPr>
              <a:t>по </a:t>
            </a:r>
            <a:r>
              <a:rPr sz="1500" spc="-10" dirty="0">
                <a:latin typeface="Calibri"/>
                <a:cs typeface="Calibri"/>
              </a:rPr>
              <a:t>шкале 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CHA</a:t>
            </a:r>
            <a:r>
              <a:rPr sz="1500" spc="-22" baseline="-19444" dirty="0">
                <a:latin typeface="Calibri"/>
                <a:cs typeface="Calibri"/>
              </a:rPr>
              <a:t>2</a:t>
            </a:r>
            <a:r>
              <a:rPr sz="1500" spc="-15" dirty="0">
                <a:latin typeface="Calibri"/>
                <a:cs typeface="Calibri"/>
              </a:rPr>
              <a:t>DS</a:t>
            </a:r>
            <a:r>
              <a:rPr sz="1500" spc="-22" baseline="-19444" dirty="0">
                <a:latin typeface="Calibri"/>
                <a:cs typeface="Calibri"/>
              </a:rPr>
              <a:t>2</a:t>
            </a:r>
            <a:r>
              <a:rPr sz="1500" spc="-15" dirty="0">
                <a:latin typeface="Calibri"/>
                <a:cs typeface="Calibri"/>
              </a:rPr>
              <a:t>-VASc</a:t>
            </a:r>
            <a:r>
              <a:rPr sz="1500" spc="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≥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2 у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мужчин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или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≥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3 у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женщин</a:t>
            </a:r>
            <a:endParaRPr sz="1500">
              <a:latin typeface="Calibri"/>
              <a:cs typeface="Calibri"/>
            </a:endParaRPr>
          </a:p>
          <a:p>
            <a:pPr marL="6711950" indent="-183515">
              <a:lnSpc>
                <a:spcPct val="100000"/>
              </a:lnSpc>
              <a:buClr>
                <a:srgbClr val="005DAC"/>
              </a:buClr>
              <a:buFont typeface="Arial MT"/>
              <a:buChar char="•"/>
              <a:tabLst>
                <a:tab pos="6712584" algn="l"/>
              </a:tabLst>
            </a:pPr>
            <a:r>
              <a:rPr sz="1500" spc="-10" dirty="0">
                <a:latin typeface="Calibri"/>
                <a:cs typeface="Calibri"/>
              </a:rPr>
              <a:t>ТГВ/ТЭЛА,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требующие</a:t>
            </a:r>
            <a:r>
              <a:rPr sz="1500" dirty="0">
                <a:latin typeface="Calibri"/>
                <a:cs typeface="Calibri"/>
              </a:rPr>
              <a:t> лечения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антикоагулянтами</a:t>
            </a:r>
            <a:endParaRPr sz="1500">
              <a:latin typeface="Calibri"/>
              <a:cs typeface="Calibri"/>
            </a:endParaRPr>
          </a:p>
          <a:p>
            <a:pPr marL="6711950" indent="-183515">
              <a:lnSpc>
                <a:spcPct val="100000"/>
              </a:lnSpc>
              <a:buClr>
                <a:srgbClr val="005DAC"/>
              </a:buClr>
              <a:buFont typeface="Arial MT"/>
              <a:buChar char="•"/>
              <a:tabLst>
                <a:tab pos="6712584" algn="l"/>
              </a:tabLst>
            </a:pPr>
            <a:r>
              <a:rPr sz="1500" dirty="0">
                <a:latin typeface="Calibri"/>
                <a:cs typeface="Calibri"/>
              </a:rPr>
              <a:t>тромб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в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ЛЖ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3316" y="1700783"/>
            <a:ext cx="6202679" cy="4608575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899858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Антиагреганты</a:t>
            </a:r>
            <a:r>
              <a:rPr spc="10" dirty="0"/>
              <a:t> </a:t>
            </a:r>
            <a:r>
              <a:rPr spc="-20" dirty="0"/>
              <a:t>(АТХ-группа</a:t>
            </a:r>
            <a:r>
              <a:rPr spc="10" dirty="0"/>
              <a:t> </a:t>
            </a:r>
            <a:r>
              <a:rPr spc="-5" dirty="0"/>
              <a:t>антиагреганты,</a:t>
            </a:r>
            <a:r>
              <a:rPr spc="15" dirty="0"/>
              <a:t> </a:t>
            </a:r>
            <a:r>
              <a:rPr dirty="0"/>
              <a:t>кроме</a:t>
            </a:r>
            <a:r>
              <a:rPr spc="-15" dirty="0"/>
              <a:t> </a:t>
            </a:r>
            <a:r>
              <a:rPr spc="-5" dirty="0"/>
              <a:t>гепарина,</a:t>
            </a:r>
            <a:r>
              <a:rPr spc="5" dirty="0"/>
              <a:t> </a:t>
            </a:r>
            <a:r>
              <a:rPr spc="-10" dirty="0"/>
              <a:t>B01AC) </a:t>
            </a:r>
            <a:r>
              <a:rPr spc="-530" dirty="0"/>
              <a:t> </a:t>
            </a:r>
            <a:r>
              <a:rPr dirty="0"/>
              <a:t>у</a:t>
            </a:r>
            <a:r>
              <a:rPr spc="30" dirty="0"/>
              <a:t> </a:t>
            </a:r>
            <a:r>
              <a:rPr spc="-5" dirty="0"/>
              <a:t>пациентов,</a:t>
            </a:r>
            <a:r>
              <a:rPr spc="50" dirty="0"/>
              <a:t> </a:t>
            </a:r>
            <a:r>
              <a:rPr spc="-5" dirty="0">
                <a:solidFill>
                  <a:srgbClr val="DA0000"/>
                </a:solidFill>
              </a:rPr>
              <a:t>не</a:t>
            </a:r>
            <a:r>
              <a:rPr spc="30" dirty="0">
                <a:solidFill>
                  <a:srgbClr val="DA0000"/>
                </a:solidFill>
              </a:rPr>
              <a:t> </a:t>
            </a:r>
            <a:r>
              <a:rPr spc="-5" dirty="0">
                <a:solidFill>
                  <a:srgbClr val="DA0000"/>
                </a:solidFill>
              </a:rPr>
              <a:t>имеющих</a:t>
            </a:r>
            <a:r>
              <a:rPr spc="45" dirty="0">
                <a:solidFill>
                  <a:srgbClr val="DA0000"/>
                </a:solidFill>
              </a:rPr>
              <a:t> </a:t>
            </a:r>
            <a:r>
              <a:rPr spc="-10" dirty="0"/>
              <a:t>показаний</a:t>
            </a:r>
            <a:r>
              <a:rPr spc="35" dirty="0"/>
              <a:t> </a:t>
            </a:r>
            <a:r>
              <a:rPr dirty="0"/>
              <a:t>к</a:t>
            </a:r>
            <a:r>
              <a:rPr spc="30" dirty="0"/>
              <a:t> </a:t>
            </a:r>
            <a:r>
              <a:rPr spc="-10" dirty="0"/>
              <a:t>длительному </a:t>
            </a:r>
            <a:r>
              <a:rPr spc="-5" dirty="0"/>
              <a:t> пероральному</a:t>
            </a:r>
            <a:r>
              <a:rPr spc="-15" dirty="0"/>
              <a:t> </a:t>
            </a:r>
            <a:r>
              <a:rPr spc="-10" dirty="0"/>
              <a:t>приему</a:t>
            </a:r>
            <a:r>
              <a:rPr spc="-15" dirty="0"/>
              <a:t> антикоагулянтов</a:t>
            </a:r>
            <a:r>
              <a:rPr spc="-5" dirty="0"/>
              <a:t> 1/5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23316" y="1700783"/>
            <a:ext cx="5113020" cy="166116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1750" rIns="0" bIns="0" rtlCol="0">
            <a:spAutoFit/>
          </a:bodyPr>
          <a:lstStyle/>
          <a:p>
            <a:pPr marL="274320" marR="193040" indent="-182880">
              <a:lnSpc>
                <a:spcPct val="100000"/>
              </a:lnSpc>
              <a:spcBef>
                <a:spcPts val="250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700" spc="-5" dirty="0">
                <a:latin typeface="Calibri"/>
                <a:cs typeface="Calibri"/>
              </a:rPr>
              <a:t>Длительный (неопределенно </a:t>
            </a:r>
            <a:r>
              <a:rPr sz="1700" spc="-10" dirty="0">
                <a:latin typeface="Calibri"/>
                <a:cs typeface="Calibri"/>
              </a:rPr>
              <a:t>долгий) </a:t>
            </a:r>
            <a:r>
              <a:rPr sz="1700" dirty="0">
                <a:latin typeface="Calibri"/>
                <a:cs typeface="Calibri"/>
              </a:rPr>
              <a:t>прием </a:t>
            </a:r>
            <a:r>
              <a:rPr sz="1700" spc="-15" dirty="0">
                <a:latin typeface="Calibri"/>
                <a:cs typeface="Calibri"/>
              </a:rPr>
              <a:t>АСК </a:t>
            </a:r>
            <a:r>
              <a:rPr sz="1700" spc="-10" dirty="0">
                <a:latin typeface="Calibri"/>
                <a:cs typeface="Calibri"/>
              </a:rPr>
              <a:t> рекомендуется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всем </a:t>
            </a:r>
            <a:r>
              <a:rPr sz="1700" dirty="0">
                <a:latin typeface="Calibri"/>
                <a:cs typeface="Calibri"/>
              </a:rPr>
              <a:t>пациентам</a:t>
            </a:r>
            <a:r>
              <a:rPr sz="1700" spc="-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с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30" dirty="0">
                <a:latin typeface="Calibri"/>
                <a:cs typeface="Calibri"/>
              </a:rPr>
              <a:t>ОКСбпST,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не 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имеющим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противопоказаний,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вне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зависимости</a:t>
            </a:r>
            <a:r>
              <a:rPr sz="1700" spc="3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от </a:t>
            </a:r>
            <a:r>
              <a:rPr sz="1700" spc="-37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стратегии </a:t>
            </a:r>
            <a:r>
              <a:rPr sz="1700" dirty="0">
                <a:latin typeface="Calibri"/>
                <a:cs typeface="Calibri"/>
              </a:rPr>
              <a:t>лечения, </a:t>
            </a:r>
            <a:r>
              <a:rPr sz="1700" spc="-5" dirty="0">
                <a:latin typeface="Calibri"/>
                <a:cs typeface="Calibri"/>
              </a:rPr>
              <a:t>для снижения риска суммы 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случаев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смерти</a:t>
            </a:r>
            <a:r>
              <a:rPr sz="1700" dirty="0">
                <a:latin typeface="Calibri"/>
                <a:cs typeface="Calibri"/>
              </a:rPr>
              <a:t> и </a:t>
            </a:r>
            <a:r>
              <a:rPr sz="1700" spc="-5" dirty="0">
                <a:latin typeface="Calibri"/>
                <a:cs typeface="Calibri"/>
              </a:rPr>
              <a:t>ИМ.</a:t>
            </a:r>
            <a:endParaRPr sz="1700" dirty="0">
              <a:latin typeface="Calibri"/>
              <a:cs typeface="Calibri"/>
            </a:endParaRPr>
          </a:p>
          <a:p>
            <a:pPr marL="274320">
              <a:lnSpc>
                <a:spcPts val="2039"/>
              </a:lnSpc>
            </a:pPr>
            <a:r>
              <a:rPr sz="1700" b="1" spc="-15" dirty="0">
                <a:latin typeface="Calibri"/>
                <a:cs typeface="Calibri"/>
              </a:rPr>
              <a:t>ЕОК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IA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(УУР</a:t>
            </a:r>
            <a:r>
              <a:rPr sz="1700" b="1" spc="-30" dirty="0">
                <a:latin typeface="Calibri"/>
                <a:cs typeface="Calibri"/>
              </a:rPr>
              <a:t> </a:t>
            </a:r>
            <a:r>
              <a:rPr sz="1700" b="1" spc="10" dirty="0">
                <a:latin typeface="Calibri"/>
                <a:cs typeface="Calibri"/>
              </a:rPr>
              <a:t>A,</a:t>
            </a:r>
            <a:r>
              <a:rPr sz="1700" b="1" spc="-30" dirty="0">
                <a:latin typeface="Calibri"/>
                <a:cs typeface="Calibri"/>
              </a:rPr>
              <a:t> </a:t>
            </a:r>
            <a:r>
              <a:rPr sz="1700" b="1" spc="-40" dirty="0">
                <a:latin typeface="Calibri"/>
                <a:cs typeface="Calibri"/>
              </a:rPr>
              <a:t>УДД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1)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55664" y="1700783"/>
            <a:ext cx="5113020" cy="1923414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1750" rIns="0" bIns="0" rtlCol="0">
            <a:spAutoFit/>
          </a:bodyPr>
          <a:lstStyle/>
          <a:p>
            <a:pPr marL="274320" marR="113664" indent="-182880">
              <a:lnSpc>
                <a:spcPct val="100000"/>
              </a:lnSpc>
              <a:spcBef>
                <a:spcPts val="250"/>
              </a:spcBef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700" spc="-5" dirty="0">
                <a:latin typeface="Calibri"/>
                <a:cs typeface="Calibri"/>
              </a:rPr>
              <a:t>Всем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пациентам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с </a:t>
            </a:r>
            <a:r>
              <a:rPr sz="1700" spc="-30" dirty="0">
                <a:latin typeface="Calibri"/>
                <a:cs typeface="Calibri"/>
              </a:rPr>
              <a:t>ОКСбпST,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не</a:t>
            </a:r>
            <a:r>
              <a:rPr sz="1700" spc="-5" dirty="0">
                <a:latin typeface="Calibri"/>
                <a:cs typeface="Calibri"/>
              </a:rPr>
              <a:t> имеющим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высокого </a:t>
            </a:r>
            <a:r>
              <a:rPr sz="1700" spc="-37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риска кровотечений, </a:t>
            </a:r>
            <a:r>
              <a:rPr sz="1700" dirty="0">
                <a:latin typeface="Calibri"/>
                <a:cs typeface="Calibri"/>
              </a:rPr>
              <a:t>в </a:t>
            </a:r>
            <a:r>
              <a:rPr sz="1700" spc="-5" dirty="0">
                <a:latin typeface="Calibri"/>
                <a:cs typeface="Calibri"/>
              </a:rPr>
              <a:t>добавление </a:t>
            </a:r>
            <a:r>
              <a:rPr sz="1700" dirty="0">
                <a:latin typeface="Calibri"/>
                <a:cs typeface="Calibri"/>
              </a:rPr>
              <a:t>к </a:t>
            </a:r>
            <a:r>
              <a:rPr sz="1700" spc="-15" dirty="0">
                <a:latin typeface="Calibri"/>
                <a:cs typeface="Calibri"/>
              </a:rPr>
              <a:t>АСК 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рекомендуются ингибиторы Р2Y</a:t>
            </a:r>
            <a:r>
              <a:rPr sz="1650" spc="-7" baseline="-20202" dirty="0">
                <a:latin typeface="Calibri"/>
                <a:cs typeface="Calibri"/>
              </a:rPr>
              <a:t>12</a:t>
            </a:r>
            <a:r>
              <a:rPr sz="1700" spc="-5" dirty="0">
                <a:latin typeface="Calibri"/>
                <a:cs typeface="Calibri"/>
              </a:rPr>
              <a:t>-рецептора 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тромбоцитов </a:t>
            </a:r>
            <a:r>
              <a:rPr sz="1700" spc="-15" dirty="0">
                <a:latin typeface="Calibri"/>
                <a:cs typeface="Calibri"/>
              </a:rPr>
              <a:t>(АТХ-группа </a:t>
            </a:r>
            <a:r>
              <a:rPr sz="1700" dirty="0">
                <a:latin typeface="Calibri"/>
                <a:cs typeface="Calibri"/>
              </a:rPr>
              <a:t>антиагреганты, кроме 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гепарина, </a:t>
            </a:r>
            <a:r>
              <a:rPr sz="1700" spc="-5" dirty="0">
                <a:latin typeface="Calibri"/>
                <a:cs typeface="Calibri"/>
              </a:rPr>
              <a:t>B01AC) для снижения риска 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неблагоприятных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исходов.</a:t>
            </a:r>
            <a:endParaRPr sz="1700">
              <a:latin typeface="Calibri"/>
              <a:cs typeface="Calibri"/>
            </a:endParaRPr>
          </a:p>
          <a:p>
            <a:pPr marL="274320">
              <a:lnSpc>
                <a:spcPts val="2039"/>
              </a:lnSpc>
            </a:pPr>
            <a:r>
              <a:rPr sz="1700" b="1" spc="-15" dirty="0">
                <a:latin typeface="Calibri"/>
                <a:cs typeface="Calibri"/>
              </a:rPr>
              <a:t>ЕОК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IA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(УУР</a:t>
            </a:r>
            <a:r>
              <a:rPr sz="1700" b="1" spc="-30" dirty="0">
                <a:latin typeface="Calibri"/>
                <a:cs typeface="Calibri"/>
              </a:rPr>
              <a:t> </a:t>
            </a:r>
            <a:r>
              <a:rPr sz="1700" b="1" spc="10" dirty="0">
                <a:latin typeface="Calibri"/>
                <a:cs typeface="Calibri"/>
              </a:rPr>
              <a:t>A,</a:t>
            </a:r>
            <a:r>
              <a:rPr sz="1700" b="1" spc="-30" dirty="0">
                <a:latin typeface="Calibri"/>
                <a:cs typeface="Calibri"/>
              </a:rPr>
              <a:t> </a:t>
            </a:r>
            <a:r>
              <a:rPr sz="1700" b="1" spc="-40" dirty="0">
                <a:latin typeface="Calibri"/>
                <a:cs typeface="Calibri"/>
              </a:rPr>
              <a:t>УДД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1)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899858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Антиагреганты</a:t>
            </a:r>
            <a:r>
              <a:rPr spc="10" dirty="0"/>
              <a:t> </a:t>
            </a:r>
            <a:r>
              <a:rPr spc="-20" dirty="0"/>
              <a:t>(АТХ-группа</a:t>
            </a:r>
            <a:r>
              <a:rPr spc="10" dirty="0"/>
              <a:t> </a:t>
            </a:r>
            <a:r>
              <a:rPr spc="-5" dirty="0"/>
              <a:t>антиагреганты,</a:t>
            </a:r>
            <a:r>
              <a:rPr spc="15" dirty="0"/>
              <a:t> </a:t>
            </a:r>
            <a:r>
              <a:rPr dirty="0"/>
              <a:t>кроме</a:t>
            </a:r>
            <a:r>
              <a:rPr spc="-15" dirty="0"/>
              <a:t> </a:t>
            </a:r>
            <a:r>
              <a:rPr spc="-5" dirty="0"/>
              <a:t>гепарина,</a:t>
            </a:r>
            <a:r>
              <a:rPr spc="5" dirty="0"/>
              <a:t> </a:t>
            </a:r>
            <a:r>
              <a:rPr spc="-10" dirty="0"/>
              <a:t>B01AC) </a:t>
            </a:r>
            <a:r>
              <a:rPr spc="-530" dirty="0"/>
              <a:t> </a:t>
            </a:r>
            <a:r>
              <a:rPr dirty="0"/>
              <a:t>у</a:t>
            </a:r>
            <a:r>
              <a:rPr spc="30" dirty="0"/>
              <a:t> </a:t>
            </a:r>
            <a:r>
              <a:rPr spc="-5" dirty="0"/>
              <a:t>пациентов,</a:t>
            </a:r>
            <a:r>
              <a:rPr spc="50" dirty="0"/>
              <a:t> </a:t>
            </a:r>
            <a:r>
              <a:rPr spc="-5" dirty="0">
                <a:solidFill>
                  <a:srgbClr val="DA0000"/>
                </a:solidFill>
              </a:rPr>
              <a:t>не</a:t>
            </a:r>
            <a:r>
              <a:rPr spc="30" dirty="0">
                <a:solidFill>
                  <a:srgbClr val="DA0000"/>
                </a:solidFill>
              </a:rPr>
              <a:t> </a:t>
            </a:r>
            <a:r>
              <a:rPr spc="-5" dirty="0">
                <a:solidFill>
                  <a:srgbClr val="DA0000"/>
                </a:solidFill>
              </a:rPr>
              <a:t>имеющих</a:t>
            </a:r>
            <a:r>
              <a:rPr spc="45" dirty="0">
                <a:solidFill>
                  <a:srgbClr val="DA0000"/>
                </a:solidFill>
              </a:rPr>
              <a:t> </a:t>
            </a:r>
            <a:r>
              <a:rPr spc="-10" dirty="0"/>
              <a:t>показаний</a:t>
            </a:r>
            <a:r>
              <a:rPr spc="35" dirty="0"/>
              <a:t> </a:t>
            </a:r>
            <a:r>
              <a:rPr dirty="0"/>
              <a:t>к</a:t>
            </a:r>
            <a:r>
              <a:rPr spc="30" dirty="0"/>
              <a:t> </a:t>
            </a:r>
            <a:r>
              <a:rPr spc="-10" dirty="0"/>
              <a:t>длительному </a:t>
            </a:r>
            <a:r>
              <a:rPr spc="-5" dirty="0"/>
              <a:t> пероральному</a:t>
            </a:r>
            <a:r>
              <a:rPr spc="-15" dirty="0"/>
              <a:t> </a:t>
            </a:r>
            <a:r>
              <a:rPr spc="-10" dirty="0"/>
              <a:t>приему</a:t>
            </a:r>
            <a:r>
              <a:rPr spc="-15" dirty="0"/>
              <a:t> антикоагулянтов</a:t>
            </a:r>
            <a:r>
              <a:rPr spc="-5" dirty="0"/>
              <a:t> 2/5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06950" y="1574572"/>
            <a:ext cx="5461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5DAC"/>
                </a:solidFill>
                <a:latin typeface="Calibri"/>
                <a:cs typeface="Calibri"/>
              </a:rPr>
              <a:t>Приложение Г10.</a:t>
            </a:r>
            <a:r>
              <a:rPr sz="1800" b="1" spc="-4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5DAC"/>
                </a:solidFill>
                <a:latin typeface="Calibri"/>
                <a:cs typeface="Calibri"/>
              </a:rPr>
              <a:t>Медикаментозное</a:t>
            </a:r>
            <a:r>
              <a:rPr sz="1800" b="1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5DAC"/>
                </a:solidFill>
                <a:latin typeface="Calibri"/>
                <a:cs typeface="Calibri"/>
              </a:rPr>
              <a:t>лечение </a:t>
            </a:r>
            <a:r>
              <a:rPr sz="1800" b="1" spc="-15" dirty="0">
                <a:solidFill>
                  <a:srgbClr val="005DAC"/>
                </a:solidFill>
                <a:latin typeface="Calibri"/>
                <a:cs typeface="Calibri"/>
              </a:rPr>
              <a:t>ОКСбпST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614362" y="2087986"/>
          <a:ext cx="10944860" cy="31244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1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2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97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Препарат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39700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Дозы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700" spc="-15" dirty="0">
                          <a:latin typeface="Calibri"/>
                          <a:cs typeface="Calibri"/>
                        </a:rPr>
                        <a:t>АСК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26035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Внутрь; у ранее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регулярно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не принимавших первая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доза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150–325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мг (разжевать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проглотить), </a:t>
                      </a:r>
                      <a:r>
                        <a:rPr sz="1700" spc="-3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со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2-х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суток</a:t>
                      </a:r>
                      <a:r>
                        <a:rPr sz="1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75–100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мг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1 раз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 сутки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598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Клопидогрел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Внутрь;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первая</a:t>
                      </a:r>
                      <a:r>
                        <a:rPr sz="17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доза</a:t>
                      </a:r>
                      <a:r>
                        <a:rPr sz="1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300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25" dirty="0">
                          <a:latin typeface="Calibri"/>
                          <a:cs typeface="Calibri"/>
                        </a:rPr>
                        <a:t>мг,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со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2-х</a:t>
                      </a:r>
                      <a:r>
                        <a:rPr sz="1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суток</a:t>
                      </a:r>
                      <a:r>
                        <a:rPr sz="1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75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мг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раз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 сутки.</a:t>
                      </a:r>
                      <a:endParaRPr sz="17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планируемом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ЧКВ: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 внутрь;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нагрузочная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доза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600 </a:t>
                      </a:r>
                      <a:r>
                        <a:rPr sz="1700" spc="-25" dirty="0">
                          <a:latin typeface="Calibri"/>
                          <a:cs typeface="Calibri"/>
                        </a:rPr>
                        <a:t>мг,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затем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 75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мг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1 раз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сутки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700" spc="-20" dirty="0">
                          <a:latin typeface="Calibri"/>
                          <a:cs typeface="Calibri"/>
                        </a:rPr>
                        <a:t>Тикагрелор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7335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Внутрь; первая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доза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180 </a:t>
                      </a:r>
                      <a:r>
                        <a:rPr sz="1700" spc="-25" dirty="0">
                          <a:latin typeface="Calibri"/>
                          <a:cs typeface="Calibri"/>
                        </a:rPr>
                        <a:t>мг,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через 12 ч по 90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мг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2 раза в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сутки;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продлении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лечения через 1 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25" dirty="0">
                          <a:latin typeface="Calibri"/>
                          <a:cs typeface="Calibri"/>
                        </a:rPr>
                        <a:t>год</a:t>
                      </a:r>
                      <a:r>
                        <a:rPr sz="1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после</a:t>
                      </a:r>
                      <a:r>
                        <a:rPr sz="1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ИМбпST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высоким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риском коронарных</a:t>
                      </a:r>
                      <a:r>
                        <a:rPr sz="17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осложнений</a:t>
                      </a:r>
                      <a:r>
                        <a:rPr sz="1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—</a:t>
                      </a:r>
                      <a:r>
                        <a:rPr sz="1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60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мг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раза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700" spc="-3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сутки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598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Прасугрел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58039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Внутрь;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60 </a:t>
                      </a:r>
                      <a:r>
                        <a:rPr sz="1700" spc="-25" dirty="0">
                          <a:latin typeface="Calibri"/>
                          <a:cs typeface="Calibri"/>
                        </a:rPr>
                        <a:t>мг,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 со</a:t>
                      </a:r>
                      <a:r>
                        <a:rPr sz="1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следующих</a:t>
                      </a:r>
                      <a:r>
                        <a:rPr sz="1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суток</a:t>
                      </a:r>
                      <a:r>
                        <a:rPr sz="17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мг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 1</a:t>
                      </a:r>
                      <a:r>
                        <a:rPr sz="1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раз в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сутки</a:t>
                      </a:r>
                      <a:r>
                        <a:rPr sz="1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(у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возрасте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≥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75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25" dirty="0">
                          <a:latin typeface="Calibri"/>
                          <a:cs typeface="Calibri"/>
                        </a:rPr>
                        <a:t>лет,</a:t>
                      </a:r>
                      <a:r>
                        <a:rPr sz="1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700" spc="-3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массой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тела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ниже</a:t>
                      </a:r>
                      <a:r>
                        <a:rPr sz="1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60 кг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—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по 5</a:t>
                      </a:r>
                      <a:r>
                        <a:rPr sz="1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мг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1 раз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 сутки)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899858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Антиагреганты</a:t>
            </a:r>
            <a:r>
              <a:rPr spc="10" dirty="0"/>
              <a:t> </a:t>
            </a:r>
            <a:r>
              <a:rPr spc="-20" dirty="0"/>
              <a:t>(АТХ-группа</a:t>
            </a:r>
            <a:r>
              <a:rPr spc="10" dirty="0"/>
              <a:t> </a:t>
            </a:r>
            <a:r>
              <a:rPr spc="-5" dirty="0"/>
              <a:t>антиагреганты,</a:t>
            </a:r>
            <a:r>
              <a:rPr spc="15" dirty="0"/>
              <a:t> </a:t>
            </a:r>
            <a:r>
              <a:rPr dirty="0"/>
              <a:t>кроме</a:t>
            </a:r>
            <a:r>
              <a:rPr spc="-15" dirty="0"/>
              <a:t> </a:t>
            </a:r>
            <a:r>
              <a:rPr spc="-5" dirty="0"/>
              <a:t>гепарина,</a:t>
            </a:r>
            <a:r>
              <a:rPr spc="5" dirty="0"/>
              <a:t> </a:t>
            </a:r>
            <a:r>
              <a:rPr spc="-10" dirty="0"/>
              <a:t>B01AC) </a:t>
            </a:r>
            <a:r>
              <a:rPr spc="-530" dirty="0"/>
              <a:t> </a:t>
            </a:r>
            <a:r>
              <a:rPr dirty="0"/>
              <a:t>у</a:t>
            </a:r>
            <a:r>
              <a:rPr spc="30" dirty="0"/>
              <a:t> </a:t>
            </a:r>
            <a:r>
              <a:rPr spc="-5" dirty="0"/>
              <a:t>пациентов,</a:t>
            </a:r>
            <a:r>
              <a:rPr spc="50" dirty="0"/>
              <a:t> </a:t>
            </a:r>
            <a:r>
              <a:rPr spc="-5" dirty="0">
                <a:solidFill>
                  <a:srgbClr val="DA0000"/>
                </a:solidFill>
              </a:rPr>
              <a:t>не</a:t>
            </a:r>
            <a:r>
              <a:rPr spc="30" dirty="0">
                <a:solidFill>
                  <a:srgbClr val="DA0000"/>
                </a:solidFill>
              </a:rPr>
              <a:t> </a:t>
            </a:r>
            <a:r>
              <a:rPr spc="-5" dirty="0">
                <a:solidFill>
                  <a:srgbClr val="DA0000"/>
                </a:solidFill>
              </a:rPr>
              <a:t>имеющих</a:t>
            </a:r>
            <a:r>
              <a:rPr spc="45" dirty="0">
                <a:solidFill>
                  <a:srgbClr val="DA0000"/>
                </a:solidFill>
              </a:rPr>
              <a:t> </a:t>
            </a:r>
            <a:r>
              <a:rPr spc="-10" dirty="0"/>
              <a:t>показаний</a:t>
            </a:r>
            <a:r>
              <a:rPr spc="35" dirty="0"/>
              <a:t> </a:t>
            </a:r>
            <a:r>
              <a:rPr dirty="0"/>
              <a:t>к</a:t>
            </a:r>
            <a:r>
              <a:rPr spc="30" dirty="0"/>
              <a:t> </a:t>
            </a:r>
            <a:r>
              <a:rPr spc="-10" dirty="0"/>
              <a:t>длительному </a:t>
            </a:r>
            <a:r>
              <a:rPr spc="-5" dirty="0"/>
              <a:t> пероральному</a:t>
            </a:r>
            <a:r>
              <a:rPr spc="-15" dirty="0"/>
              <a:t> </a:t>
            </a:r>
            <a:r>
              <a:rPr spc="-10" dirty="0"/>
              <a:t>приему</a:t>
            </a:r>
            <a:r>
              <a:rPr spc="-15" dirty="0"/>
              <a:t> антикоагулянтов</a:t>
            </a:r>
            <a:r>
              <a:rPr spc="-5" dirty="0"/>
              <a:t> 3/5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23316" y="1700783"/>
            <a:ext cx="10945495" cy="1923414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1750" rIns="0" bIns="0" rtlCol="0">
            <a:spAutoFit/>
          </a:bodyPr>
          <a:lstStyle/>
          <a:p>
            <a:pPr marL="274955" marR="290195" indent="-183515">
              <a:lnSpc>
                <a:spcPct val="100000"/>
              </a:lnSpc>
              <a:spcBef>
                <a:spcPts val="250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700" dirty="0">
                <a:latin typeface="Calibri"/>
                <a:cs typeface="Calibri"/>
              </a:rPr>
              <a:t>У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пациентов</a:t>
            </a:r>
            <a:r>
              <a:rPr sz="1700" spc="1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с</a:t>
            </a:r>
            <a:r>
              <a:rPr sz="1700" spc="10" dirty="0">
                <a:latin typeface="Calibri"/>
                <a:cs typeface="Calibri"/>
              </a:rPr>
              <a:t> </a:t>
            </a:r>
            <a:r>
              <a:rPr sz="1700" spc="-30" dirty="0">
                <a:latin typeface="Calibri"/>
                <a:cs typeface="Calibri"/>
              </a:rPr>
              <a:t>ОКСбпST,</a:t>
            </a:r>
            <a:r>
              <a:rPr sz="1700" spc="-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высоким </a:t>
            </a:r>
            <a:r>
              <a:rPr sz="1700" spc="-5" dirty="0">
                <a:latin typeface="Calibri"/>
                <a:cs typeface="Calibri"/>
              </a:rPr>
              <a:t>риском ишемических </a:t>
            </a:r>
            <a:r>
              <a:rPr sz="1700" dirty="0">
                <a:latin typeface="Calibri"/>
                <a:cs typeface="Calibri"/>
              </a:rPr>
              <a:t>и</a:t>
            </a:r>
            <a:r>
              <a:rPr sz="1700" spc="1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низким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риском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геморрагических осложнений,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не 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переносивших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в </a:t>
            </a:r>
            <a:r>
              <a:rPr sz="1700" spc="-5" dirty="0">
                <a:latin typeface="Calibri"/>
                <a:cs typeface="Calibri"/>
              </a:rPr>
              <a:t>прошлом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spc="-20" dirty="0">
                <a:latin typeface="Calibri"/>
                <a:cs typeface="Calibri"/>
              </a:rPr>
              <a:t>инсульт</a:t>
            </a:r>
            <a:r>
              <a:rPr sz="1700" spc="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или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ТИА,</a:t>
            </a:r>
            <a:r>
              <a:rPr sz="1700" spc="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после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прекращения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парентерального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введения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антикоагулянтов</a:t>
            </a:r>
            <a:r>
              <a:rPr sz="1700" spc="1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к 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сочетанию</a:t>
            </a:r>
            <a:r>
              <a:rPr sz="1700" spc="20" dirty="0">
                <a:latin typeface="Calibri"/>
                <a:cs typeface="Calibri"/>
              </a:rPr>
              <a:t> </a:t>
            </a:r>
            <a:r>
              <a:rPr sz="1700" spc="-15" dirty="0">
                <a:latin typeface="Calibri"/>
                <a:cs typeface="Calibri"/>
              </a:rPr>
              <a:t>АСК</a:t>
            </a:r>
            <a:r>
              <a:rPr sz="1700" spc="3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и</a:t>
            </a:r>
            <a:r>
              <a:rPr sz="1700" spc="2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клопидогрела</a:t>
            </a:r>
            <a:r>
              <a:rPr sz="1700" spc="-10" dirty="0">
                <a:latin typeface="Calibri"/>
                <a:cs typeface="Calibri"/>
              </a:rPr>
              <a:t> рекомендуется </a:t>
            </a:r>
            <a:r>
              <a:rPr sz="1700" spc="-5" dirty="0">
                <a:latin typeface="Calibri"/>
                <a:cs typeface="Calibri"/>
              </a:rPr>
              <a:t>рассмотреть</a:t>
            </a:r>
            <a:r>
              <a:rPr sz="1700" spc="1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возможность</a:t>
            </a:r>
            <a:r>
              <a:rPr sz="1700" spc="2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добавления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ривароксабана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в</a:t>
            </a:r>
            <a:r>
              <a:rPr sz="1700" spc="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дозе</a:t>
            </a:r>
            <a:r>
              <a:rPr sz="1700" spc="2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2,5 </a:t>
            </a:r>
            <a:r>
              <a:rPr sz="1700" spc="-37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мг</a:t>
            </a:r>
            <a:r>
              <a:rPr sz="1700" dirty="0">
                <a:latin typeface="Calibri"/>
                <a:cs typeface="Calibri"/>
              </a:rPr>
              <a:t> 2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раза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в </a:t>
            </a:r>
            <a:r>
              <a:rPr sz="1700" spc="-5" dirty="0">
                <a:latin typeface="Calibri"/>
                <a:cs typeface="Calibri"/>
              </a:rPr>
              <a:t>сутки</a:t>
            </a:r>
            <a:r>
              <a:rPr sz="1700" spc="3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сроком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на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12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месяцев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(в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15" dirty="0">
                <a:latin typeface="Calibri"/>
                <a:cs typeface="Calibri"/>
              </a:rPr>
              <a:t>отдельных</a:t>
            </a:r>
            <a:r>
              <a:rPr sz="1700" spc="-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случаях</a:t>
            </a:r>
            <a:r>
              <a:rPr sz="1700" spc="-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—</a:t>
            </a:r>
            <a:r>
              <a:rPr sz="1700" spc="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вплоть </a:t>
            </a:r>
            <a:r>
              <a:rPr sz="1700" spc="-10" dirty="0">
                <a:latin typeface="Calibri"/>
                <a:cs typeface="Calibri"/>
              </a:rPr>
              <a:t>до</a:t>
            </a:r>
            <a:r>
              <a:rPr sz="1700" spc="1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24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месяцев)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с </a:t>
            </a:r>
            <a:r>
              <a:rPr sz="1700" spc="-10" dirty="0">
                <a:latin typeface="Calibri"/>
                <a:cs typeface="Calibri"/>
              </a:rPr>
              <a:t>целью</a:t>
            </a:r>
            <a:r>
              <a:rPr sz="1700" spc="-5" dirty="0">
                <a:latin typeface="Calibri"/>
                <a:cs typeface="Calibri"/>
              </a:rPr>
              <a:t> снижения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риска 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неблагоприятных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spc="-15" dirty="0">
                <a:latin typeface="Calibri"/>
                <a:cs typeface="Calibri"/>
              </a:rPr>
              <a:t>исходов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(сумма</a:t>
            </a:r>
            <a:r>
              <a:rPr sz="1700" spc="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случаев </a:t>
            </a:r>
            <a:r>
              <a:rPr sz="1700" spc="-10" dirty="0">
                <a:latin typeface="Calibri"/>
                <a:cs typeface="Calibri"/>
              </a:rPr>
              <a:t>сердечно-сосудистой</a:t>
            </a:r>
            <a:r>
              <a:rPr sz="1700" spc="1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смерти,</a:t>
            </a:r>
            <a:r>
              <a:rPr sz="1700" spc="-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ИМ</a:t>
            </a:r>
            <a:r>
              <a:rPr sz="1700" spc="-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и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20" dirty="0">
                <a:latin typeface="Calibri"/>
                <a:cs typeface="Calibri"/>
              </a:rPr>
              <a:t>инсульта;</a:t>
            </a:r>
            <a:r>
              <a:rPr sz="1700" spc="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тромбоз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стентов</a:t>
            </a:r>
            <a:r>
              <a:rPr sz="1700" spc="1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для 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коронарных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артерий).</a:t>
            </a:r>
            <a:endParaRPr sz="1700">
              <a:latin typeface="Calibri"/>
              <a:cs typeface="Calibri"/>
            </a:endParaRPr>
          </a:p>
          <a:p>
            <a:pPr marL="274955">
              <a:lnSpc>
                <a:spcPts val="2039"/>
              </a:lnSpc>
            </a:pPr>
            <a:r>
              <a:rPr sz="1700" b="1" spc="-15" dirty="0">
                <a:latin typeface="Calibri"/>
                <a:cs typeface="Calibri"/>
              </a:rPr>
              <a:t>ЕОК </a:t>
            </a:r>
            <a:r>
              <a:rPr sz="1700" b="1" dirty="0">
                <a:latin typeface="Calibri"/>
                <a:cs typeface="Calibri"/>
              </a:rPr>
              <a:t>IIаB</a:t>
            </a:r>
            <a:r>
              <a:rPr sz="1700" b="1" spc="-3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(УУР</a:t>
            </a:r>
            <a:r>
              <a:rPr sz="1700" b="1" spc="-30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B,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40" dirty="0">
                <a:latin typeface="Calibri"/>
                <a:cs typeface="Calibri"/>
              </a:rPr>
              <a:t>УДД</a:t>
            </a:r>
            <a:r>
              <a:rPr sz="1700" b="1" spc="-3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2)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899858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Антиагреганты</a:t>
            </a:r>
            <a:r>
              <a:rPr spc="10" dirty="0"/>
              <a:t> </a:t>
            </a:r>
            <a:r>
              <a:rPr spc="-20" dirty="0"/>
              <a:t>(АТХ-группа</a:t>
            </a:r>
            <a:r>
              <a:rPr spc="10" dirty="0"/>
              <a:t> </a:t>
            </a:r>
            <a:r>
              <a:rPr spc="-5" dirty="0"/>
              <a:t>антиагреганты,</a:t>
            </a:r>
            <a:r>
              <a:rPr spc="15" dirty="0"/>
              <a:t> </a:t>
            </a:r>
            <a:r>
              <a:rPr dirty="0"/>
              <a:t>кроме</a:t>
            </a:r>
            <a:r>
              <a:rPr spc="-15" dirty="0"/>
              <a:t> </a:t>
            </a:r>
            <a:r>
              <a:rPr spc="-5" dirty="0"/>
              <a:t>гепарина,</a:t>
            </a:r>
            <a:r>
              <a:rPr spc="5" dirty="0"/>
              <a:t> </a:t>
            </a:r>
            <a:r>
              <a:rPr spc="-10" dirty="0"/>
              <a:t>B01AC) </a:t>
            </a:r>
            <a:r>
              <a:rPr spc="-530" dirty="0"/>
              <a:t> </a:t>
            </a:r>
            <a:r>
              <a:rPr dirty="0"/>
              <a:t>у</a:t>
            </a:r>
            <a:r>
              <a:rPr spc="30" dirty="0"/>
              <a:t> </a:t>
            </a:r>
            <a:r>
              <a:rPr spc="-5" dirty="0"/>
              <a:t>пациентов,</a:t>
            </a:r>
            <a:r>
              <a:rPr spc="50" dirty="0"/>
              <a:t> </a:t>
            </a:r>
            <a:r>
              <a:rPr spc="-5" dirty="0">
                <a:solidFill>
                  <a:srgbClr val="DA0000"/>
                </a:solidFill>
              </a:rPr>
              <a:t>не</a:t>
            </a:r>
            <a:r>
              <a:rPr spc="30" dirty="0">
                <a:solidFill>
                  <a:srgbClr val="DA0000"/>
                </a:solidFill>
              </a:rPr>
              <a:t> </a:t>
            </a:r>
            <a:r>
              <a:rPr spc="-5" dirty="0">
                <a:solidFill>
                  <a:srgbClr val="DA0000"/>
                </a:solidFill>
              </a:rPr>
              <a:t>имеющих</a:t>
            </a:r>
            <a:r>
              <a:rPr spc="45" dirty="0">
                <a:solidFill>
                  <a:srgbClr val="DA0000"/>
                </a:solidFill>
              </a:rPr>
              <a:t> </a:t>
            </a:r>
            <a:r>
              <a:rPr spc="-10" dirty="0"/>
              <a:t>показаний</a:t>
            </a:r>
            <a:r>
              <a:rPr spc="35" dirty="0"/>
              <a:t> </a:t>
            </a:r>
            <a:r>
              <a:rPr dirty="0"/>
              <a:t>к</a:t>
            </a:r>
            <a:r>
              <a:rPr spc="30" dirty="0"/>
              <a:t> </a:t>
            </a:r>
            <a:r>
              <a:rPr spc="-10" dirty="0"/>
              <a:t>длительному </a:t>
            </a:r>
            <a:r>
              <a:rPr spc="-5" dirty="0"/>
              <a:t> пероральному</a:t>
            </a:r>
            <a:r>
              <a:rPr spc="-15" dirty="0"/>
              <a:t> </a:t>
            </a:r>
            <a:r>
              <a:rPr spc="-10" dirty="0"/>
              <a:t>приему</a:t>
            </a:r>
            <a:r>
              <a:rPr spc="-15" dirty="0"/>
              <a:t> антикоагулянтов</a:t>
            </a:r>
            <a:r>
              <a:rPr spc="-5" dirty="0"/>
              <a:t> 4/5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23316" y="1700783"/>
            <a:ext cx="5113020" cy="401574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019" rIns="0" bIns="0" rtlCol="0">
            <a:spAutoFit/>
          </a:bodyPr>
          <a:lstStyle/>
          <a:p>
            <a:pPr marL="274320" marR="152400" indent="-182880">
              <a:lnSpc>
                <a:spcPct val="100000"/>
              </a:lnSpc>
              <a:spcBef>
                <a:spcPts val="259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500" dirty="0">
                <a:latin typeface="Calibri"/>
                <a:cs typeface="Calibri"/>
              </a:rPr>
              <a:t>У </a:t>
            </a:r>
            <a:r>
              <a:rPr sz="1500" spc="-5" dirty="0">
                <a:latin typeface="Calibri"/>
                <a:cs typeface="Calibri"/>
              </a:rPr>
              <a:t>пациентов </a:t>
            </a:r>
            <a:r>
              <a:rPr sz="1500" dirty="0">
                <a:latin typeface="Calibri"/>
                <a:cs typeface="Calibri"/>
              </a:rPr>
              <a:t>с </a:t>
            </a:r>
            <a:r>
              <a:rPr sz="1500" spc="-10" dirty="0">
                <a:latin typeface="Calibri"/>
                <a:cs typeface="Calibri"/>
              </a:rPr>
              <a:t>ОКСбпST рекомендуется </a:t>
            </a:r>
            <a:r>
              <a:rPr sz="1500" spc="-15" dirty="0">
                <a:latin typeface="Calibri"/>
                <a:cs typeface="Calibri"/>
              </a:rPr>
              <a:t>продолжать 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двойную </a:t>
            </a:r>
            <a:r>
              <a:rPr sz="1500" spc="-5" dirty="0">
                <a:latin typeface="Calibri"/>
                <a:cs typeface="Calibri"/>
              </a:rPr>
              <a:t>антитромбоцитарную терапию (сочетание </a:t>
            </a:r>
            <a:r>
              <a:rPr sz="1500" spc="-15" dirty="0">
                <a:latin typeface="Calibri"/>
                <a:cs typeface="Calibri"/>
              </a:rPr>
              <a:t>АСК </a:t>
            </a:r>
            <a:r>
              <a:rPr sz="1500" dirty="0">
                <a:latin typeface="Calibri"/>
                <a:cs typeface="Calibri"/>
              </a:rPr>
              <a:t>с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ингибитором Р2Y</a:t>
            </a:r>
            <a:r>
              <a:rPr sz="1500" spc="-7" baseline="-19444" dirty="0">
                <a:latin typeface="Calibri"/>
                <a:cs typeface="Calibri"/>
              </a:rPr>
              <a:t>12</a:t>
            </a:r>
            <a:r>
              <a:rPr sz="1500" spc="-5" dirty="0">
                <a:latin typeface="Calibri"/>
                <a:cs typeface="Calibri"/>
              </a:rPr>
              <a:t>-рецептора тромбоцитов) </a:t>
            </a:r>
            <a:r>
              <a:rPr sz="1500" dirty="0">
                <a:latin typeface="Calibri"/>
                <a:cs typeface="Calibri"/>
              </a:rPr>
              <a:t>на 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протяжении 12 месяцев </a:t>
            </a:r>
            <a:r>
              <a:rPr sz="1500" dirty="0">
                <a:latin typeface="Calibri"/>
                <a:cs typeface="Calibri"/>
              </a:rPr>
              <a:t>вне зависимости </a:t>
            </a:r>
            <a:r>
              <a:rPr sz="1500" spc="-10" dirty="0">
                <a:latin typeface="Calibri"/>
                <a:cs typeface="Calibri"/>
              </a:rPr>
              <a:t>от </a:t>
            </a:r>
            <a:r>
              <a:rPr sz="1500" spc="-5" dirty="0">
                <a:latin typeface="Calibri"/>
                <a:cs typeface="Calibri"/>
              </a:rPr>
              <a:t>тактики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лечения </a:t>
            </a:r>
            <a:r>
              <a:rPr sz="1500" dirty="0">
                <a:latin typeface="Calibri"/>
                <a:cs typeface="Calibri"/>
              </a:rPr>
              <a:t>и </a:t>
            </a:r>
            <a:r>
              <a:rPr sz="1500" spc="-5" dirty="0">
                <a:latin typeface="Calibri"/>
                <a:cs typeface="Calibri"/>
              </a:rPr>
              <a:t>типа установленного стента </a:t>
            </a:r>
            <a:r>
              <a:rPr sz="1500" dirty="0">
                <a:latin typeface="Calibri"/>
                <a:cs typeface="Calibri"/>
              </a:rPr>
              <a:t>для </a:t>
            </a:r>
            <a:r>
              <a:rPr sz="1500" spc="-5" dirty="0">
                <a:latin typeface="Calibri"/>
                <a:cs typeface="Calibri"/>
              </a:rPr>
              <a:t>коронарных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артерий, если нет </a:t>
            </a:r>
            <a:r>
              <a:rPr sz="1500" spc="-10" dirty="0">
                <a:latin typeface="Calibri"/>
                <a:cs typeface="Calibri"/>
              </a:rPr>
              <a:t>высокого </a:t>
            </a:r>
            <a:r>
              <a:rPr sz="1500" spc="-5" dirty="0">
                <a:latin typeface="Calibri"/>
                <a:cs typeface="Calibri"/>
              </a:rPr>
              <a:t>риска кровотечений, </a:t>
            </a:r>
            <a:r>
              <a:rPr sz="1500" dirty="0">
                <a:latin typeface="Calibri"/>
                <a:cs typeface="Calibri"/>
              </a:rPr>
              <a:t>с </a:t>
            </a:r>
            <a:r>
              <a:rPr sz="1500" spc="-10" dirty="0">
                <a:latin typeface="Calibri"/>
                <a:cs typeface="Calibri"/>
              </a:rPr>
              <a:t>целью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уменьшить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риск</a:t>
            </a:r>
            <a:r>
              <a:rPr sz="1500" spc="-5" dirty="0">
                <a:latin typeface="Calibri"/>
                <a:cs typeface="Calibri"/>
              </a:rPr>
              <a:t> ишемических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осложнений.</a:t>
            </a:r>
            <a:endParaRPr sz="15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500" b="1" spc="-15" dirty="0">
                <a:latin typeface="Calibri"/>
                <a:cs typeface="Calibri"/>
              </a:rPr>
              <a:t>ЕОК </a:t>
            </a:r>
            <a:r>
              <a:rPr sz="1500" b="1" spc="-5" dirty="0">
                <a:latin typeface="Calibri"/>
                <a:cs typeface="Calibri"/>
              </a:rPr>
              <a:t>IA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(УУР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10" dirty="0">
                <a:latin typeface="Calibri"/>
                <a:cs typeface="Calibri"/>
              </a:rPr>
              <a:t>A,</a:t>
            </a:r>
            <a:r>
              <a:rPr sz="1500" b="1" spc="-20" dirty="0">
                <a:latin typeface="Calibri"/>
                <a:cs typeface="Calibri"/>
              </a:rPr>
              <a:t> </a:t>
            </a:r>
            <a:r>
              <a:rPr sz="1500" b="1" spc="-40" dirty="0">
                <a:latin typeface="Calibri"/>
                <a:cs typeface="Calibri"/>
              </a:rPr>
              <a:t>УДД</a:t>
            </a:r>
            <a:r>
              <a:rPr sz="1500" b="1" spc="-5" dirty="0">
                <a:latin typeface="Calibri"/>
                <a:cs typeface="Calibri"/>
              </a:rPr>
              <a:t> 2)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50">
              <a:latin typeface="Calibri"/>
              <a:cs typeface="Calibri"/>
            </a:endParaRPr>
          </a:p>
          <a:p>
            <a:pPr marL="274320" marR="104775" indent="-182880">
              <a:lnSpc>
                <a:spcPct val="100000"/>
              </a:lnSpc>
              <a:spcBef>
                <a:spcPts val="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500" dirty="0">
                <a:latin typeface="Calibri"/>
                <a:cs typeface="Calibri"/>
              </a:rPr>
              <a:t>При </a:t>
            </a:r>
            <a:r>
              <a:rPr sz="1500" spc="-5" dirty="0">
                <a:latin typeface="Calibri"/>
                <a:cs typeface="Calibri"/>
              </a:rPr>
              <a:t>высоком риске кровотечений </a:t>
            </a:r>
            <a:r>
              <a:rPr sz="1500" dirty="0">
                <a:latin typeface="Calibri"/>
                <a:cs typeface="Calibri"/>
              </a:rPr>
              <a:t>у </a:t>
            </a:r>
            <a:r>
              <a:rPr sz="1500" spc="-5" dirty="0">
                <a:latin typeface="Calibri"/>
                <a:cs typeface="Calibri"/>
              </a:rPr>
              <a:t>пациентов </a:t>
            </a:r>
            <a:r>
              <a:rPr sz="1500" dirty="0">
                <a:latin typeface="Calibri"/>
                <a:cs typeface="Calibri"/>
              </a:rPr>
              <a:t>с </a:t>
            </a:r>
            <a:r>
              <a:rPr sz="1500" spc="-10" dirty="0">
                <a:latin typeface="Calibri"/>
                <a:cs typeface="Calibri"/>
              </a:rPr>
              <a:t>ОКСбпST 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рекомендуется </a:t>
            </a:r>
            <a:r>
              <a:rPr sz="1500" spc="-5" dirty="0">
                <a:latin typeface="Calibri"/>
                <a:cs typeface="Calibri"/>
              </a:rPr>
              <a:t>рассмотреть целесообразность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уменьшения длительности </a:t>
            </a:r>
            <a:r>
              <a:rPr sz="1500" dirty="0">
                <a:latin typeface="Calibri"/>
                <a:cs typeface="Calibri"/>
              </a:rPr>
              <a:t>двойной </a:t>
            </a:r>
            <a:r>
              <a:rPr sz="1500" spc="-5" dirty="0">
                <a:latin typeface="Calibri"/>
                <a:cs typeface="Calibri"/>
              </a:rPr>
              <a:t>антитромбоцитарной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терапии (сочетание </a:t>
            </a:r>
            <a:r>
              <a:rPr sz="1500" spc="-15" dirty="0">
                <a:latin typeface="Calibri"/>
                <a:cs typeface="Calibri"/>
              </a:rPr>
              <a:t>АСК </a:t>
            </a:r>
            <a:r>
              <a:rPr sz="1500" dirty="0">
                <a:latin typeface="Calibri"/>
                <a:cs typeface="Calibri"/>
              </a:rPr>
              <a:t>с </a:t>
            </a:r>
            <a:r>
              <a:rPr sz="1500" spc="-5" dirty="0">
                <a:latin typeface="Calibri"/>
                <a:cs typeface="Calibri"/>
              </a:rPr>
              <a:t>ингибитором Р2Y</a:t>
            </a:r>
            <a:r>
              <a:rPr sz="1500" spc="-7" baseline="-19444" dirty="0">
                <a:latin typeface="Calibri"/>
                <a:cs typeface="Calibri"/>
              </a:rPr>
              <a:t>12</a:t>
            </a:r>
            <a:r>
              <a:rPr sz="1500" spc="-5" dirty="0">
                <a:latin typeface="Calibri"/>
                <a:cs typeface="Calibri"/>
              </a:rPr>
              <a:t>-рецептора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тромбоцитов) до </a:t>
            </a:r>
            <a:r>
              <a:rPr sz="1500" dirty="0">
                <a:latin typeface="Calibri"/>
                <a:cs typeface="Calibri"/>
              </a:rPr>
              <a:t>6 </a:t>
            </a:r>
            <a:r>
              <a:rPr sz="1500" spc="-5" dirty="0">
                <a:latin typeface="Calibri"/>
                <a:cs typeface="Calibri"/>
              </a:rPr>
              <a:t>месяцев </a:t>
            </a:r>
            <a:r>
              <a:rPr sz="1500" dirty="0">
                <a:latin typeface="Calibri"/>
                <a:cs typeface="Calibri"/>
              </a:rPr>
              <a:t>с </a:t>
            </a:r>
            <a:r>
              <a:rPr sz="1500" spc="-10" dirty="0">
                <a:latin typeface="Calibri"/>
                <a:cs typeface="Calibri"/>
              </a:rPr>
              <a:t>целью </a:t>
            </a:r>
            <a:r>
              <a:rPr sz="1500" spc="-5" dirty="0">
                <a:latin typeface="Calibri"/>
                <a:cs typeface="Calibri"/>
              </a:rPr>
              <a:t>обеспечить </a:t>
            </a:r>
            <a:r>
              <a:rPr sz="1500" dirty="0">
                <a:latin typeface="Calibri"/>
                <a:cs typeface="Calibri"/>
              </a:rPr>
              <a:t> наилучший баланс </a:t>
            </a:r>
            <a:r>
              <a:rPr sz="1500" spc="-5" dirty="0">
                <a:latin typeface="Calibri"/>
                <a:cs typeface="Calibri"/>
              </a:rPr>
              <a:t>эффективности </a:t>
            </a:r>
            <a:r>
              <a:rPr sz="1500" dirty="0">
                <a:latin typeface="Calibri"/>
                <a:cs typeface="Calibri"/>
              </a:rPr>
              <a:t>и </a:t>
            </a:r>
            <a:r>
              <a:rPr sz="1500" spc="-5" dirty="0">
                <a:latin typeface="Calibri"/>
                <a:cs typeface="Calibri"/>
              </a:rPr>
              <a:t>безопасности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антитромботического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лечения.</a:t>
            </a:r>
            <a:endParaRPr sz="15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500" b="1" spc="-15" dirty="0">
                <a:latin typeface="Calibri"/>
                <a:cs typeface="Calibri"/>
              </a:rPr>
              <a:t>ЕОК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IIaB</a:t>
            </a:r>
            <a:r>
              <a:rPr sz="1500" b="1" spc="-1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(УУР </a:t>
            </a:r>
            <a:r>
              <a:rPr sz="1500" b="1" spc="-15" dirty="0">
                <a:latin typeface="Calibri"/>
                <a:cs typeface="Calibri"/>
              </a:rPr>
              <a:t>B,</a:t>
            </a:r>
            <a:r>
              <a:rPr sz="1500" b="1" spc="-5" dirty="0">
                <a:latin typeface="Calibri"/>
                <a:cs typeface="Calibri"/>
              </a:rPr>
              <a:t> </a:t>
            </a:r>
            <a:r>
              <a:rPr sz="1500" b="1" spc="-40" dirty="0">
                <a:latin typeface="Calibri"/>
                <a:cs typeface="Calibri"/>
              </a:rPr>
              <a:t>УДД</a:t>
            </a:r>
            <a:r>
              <a:rPr sz="1500" b="1" spc="-5" dirty="0">
                <a:latin typeface="Calibri"/>
                <a:cs typeface="Calibri"/>
              </a:rPr>
              <a:t> 2)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55664" y="1700783"/>
            <a:ext cx="5113020" cy="240030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019" rIns="0" bIns="0" rtlCol="0">
            <a:spAutoFit/>
          </a:bodyPr>
          <a:lstStyle/>
          <a:p>
            <a:pPr marL="274955" marR="109855" indent="-182880">
              <a:lnSpc>
                <a:spcPct val="100000"/>
              </a:lnSpc>
              <a:spcBef>
                <a:spcPts val="259"/>
              </a:spcBef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500" dirty="0">
                <a:latin typeface="Calibri"/>
                <a:cs typeface="Calibri"/>
              </a:rPr>
              <a:t>У </a:t>
            </a:r>
            <a:r>
              <a:rPr sz="1500" spc="-5" dirty="0">
                <a:latin typeface="Calibri"/>
                <a:cs typeface="Calibri"/>
              </a:rPr>
              <a:t>пациентов </a:t>
            </a:r>
            <a:r>
              <a:rPr sz="1500" dirty="0">
                <a:latin typeface="Calibri"/>
                <a:cs typeface="Calibri"/>
              </a:rPr>
              <a:t>с </a:t>
            </a:r>
            <a:r>
              <a:rPr sz="1500" spc="-30" dirty="0">
                <a:latin typeface="Calibri"/>
                <a:cs typeface="Calibri"/>
              </a:rPr>
              <a:t>ОКСбпST, </a:t>
            </a:r>
            <a:r>
              <a:rPr sz="1500" dirty="0">
                <a:latin typeface="Calibri"/>
                <a:cs typeface="Calibri"/>
              </a:rPr>
              <a:t>высоким </a:t>
            </a:r>
            <a:r>
              <a:rPr sz="1500" spc="-5" dirty="0">
                <a:latin typeface="Calibri"/>
                <a:cs typeface="Calibri"/>
              </a:rPr>
              <a:t>риском коронарных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осложнений </a:t>
            </a:r>
            <a:r>
              <a:rPr sz="1500" dirty="0">
                <a:latin typeface="Calibri"/>
                <a:cs typeface="Calibri"/>
              </a:rPr>
              <a:t>и низким </a:t>
            </a:r>
            <a:r>
              <a:rPr sz="1500" spc="-5" dirty="0">
                <a:latin typeface="Calibri"/>
                <a:cs typeface="Calibri"/>
              </a:rPr>
              <a:t>риском кровотечений,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рекомендуется </a:t>
            </a:r>
            <a:r>
              <a:rPr sz="1500" spc="-5" dirty="0">
                <a:latin typeface="Calibri"/>
                <a:cs typeface="Calibri"/>
              </a:rPr>
              <a:t>рассмотреть возможность продления </a:t>
            </a:r>
            <a:r>
              <a:rPr sz="1500" dirty="0">
                <a:latin typeface="Calibri"/>
                <a:cs typeface="Calibri"/>
              </a:rPr>
              <a:t> двойной </a:t>
            </a:r>
            <a:r>
              <a:rPr sz="1500" spc="-5" dirty="0">
                <a:latin typeface="Calibri"/>
                <a:cs typeface="Calibri"/>
              </a:rPr>
              <a:t>антитромбоцитарной </a:t>
            </a:r>
            <a:r>
              <a:rPr sz="1500" spc="-10" dirty="0">
                <a:latin typeface="Calibri"/>
                <a:cs typeface="Calibri"/>
              </a:rPr>
              <a:t>терапии </a:t>
            </a:r>
            <a:r>
              <a:rPr sz="1500" spc="-5" dirty="0">
                <a:latin typeface="Calibri"/>
                <a:cs typeface="Calibri"/>
              </a:rPr>
              <a:t>(сочетание </a:t>
            </a:r>
            <a:r>
              <a:rPr sz="1500" spc="-15" dirty="0">
                <a:latin typeface="Calibri"/>
                <a:cs typeface="Calibri"/>
              </a:rPr>
              <a:t>АСК </a:t>
            </a:r>
            <a:r>
              <a:rPr sz="1500" dirty="0">
                <a:latin typeface="Calibri"/>
                <a:cs typeface="Calibri"/>
              </a:rPr>
              <a:t>с 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ингибитором Р2Y</a:t>
            </a:r>
            <a:r>
              <a:rPr sz="1500" spc="-7" baseline="-19444" dirty="0">
                <a:latin typeface="Calibri"/>
                <a:cs typeface="Calibri"/>
              </a:rPr>
              <a:t>12</a:t>
            </a:r>
            <a:r>
              <a:rPr sz="1500" spc="-5" dirty="0">
                <a:latin typeface="Calibri"/>
                <a:cs typeface="Calibri"/>
              </a:rPr>
              <a:t>-рецептора тромбоцитов) </a:t>
            </a:r>
            <a:r>
              <a:rPr sz="1500" dirty="0">
                <a:latin typeface="Calibri"/>
                <a:cs typeface="Calibri"/>
              </a:rPr>
              <a:t>на </a:t>
            </a:r>
            <a:r>
              <a:rPr sz="1500" spc="-10" dirty="0">
                <a:latin typeface="Calibri"/>
                <a:cs typeface="Calibri"/>
              </a:rPr>
              <a:t>более </a:t>
            </a:r>
            <a:r>
              <a:rPr sz="1500" spc="-5" dirty="0">
                <a:latin typeface="Calibri"/>
                <a:cs typeface="Calibri"/>
              </a:rPr>
              <a:t> длительный </a:t>
            </a:r>
            <a:r>
              <a:rPr sz="1500" dirty="0">
                <a:latin typeface="Calibri"/>
                <a:cs typeface="Calibri"/>
              </a:rPr>
              <a:t>срок для </a:t>
            </a:r>
            <a:r>
              <a:rPr sz="1500" spc="-10" dirty="0">
                <a:latin typeface="Calibri"/>
                <a:cs typeface="Calibri"/>
              </a:rPr>
              <a:t>дополнительного </a:t>
            </a:r>
            <a:r>
              <a:rPr sz="1500" spc="-5" dirty="0">
                <a:latin typeface="Calibri"/>
                <a:cs typeface="Calibri"/>
              </a:rPr>
              <a:t>снижения риска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неблагоприятных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исходов.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При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этом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соотношение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пользы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и </a:t>
            </a:r>
            <a:r>
              <a:rPr sz="1500" spc="-5" dirty="0">
                <a:latin typeface="Calibri"/>
                <a:cs typeface="Calibri"/>
              </a:rPr>
              <a:t>риска продления </a:t>
            </a:r>
            <a:r>
              <a:rPr sz="1500" dirty="0">
                <a:latin typeface="Calibri"/>
                <a:cs typeface="Calibri"/>
              </a:rPr>
              <a:t>двойной </a:t>
            </a:r>
            <a:r>
              <a:rPr sz="1500" spc="-5" dirty="0">
                <a:latin typeface="Calibri"/>
                <a:cs typeface="Calibri"/>
              </a:rPr>
              <a:t>антитромбоцитарной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терапии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должно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регулярно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пересматриваться.</a:t>
            </a:r>
            <a:endParaRPr sz="15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500" b="1" spc="-15" dirty="0">
                <a:latin typeface="Calibri"/>
                <a:cs typeface="Calibri"/>
              </a:rPr>
              <a:t>ЕОК </a:t>
            </a:r>
            <a:r>
              <a:rPr sz="1500" b="1" spc="-5" dirty="0">
                <a:latin typeface="Calibri"/>
                <a:cs typeface="Calibri"/>
              </a:rPr>
              <a:t>IIbA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(УУР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15" dirty="0">
                <a:latin typeface="Calibri"/>
                <a:cs typeface="Calibri"/>
              </a:rPr>
              <a:t>B,</a:t>
            </a:r>
            <a:r>
              <a:rPr sz="1500" b="1" spc="-20" dirty="0">
                <a:latin typeface="Calibri"/>
                <a:cs typeface="Calibri"/>
              </a:rPr>
              <a:t> </a:t>
            </a:r>
            <a:r>
              <a:rPr sz="1500" b="1" spc="-40" dirty="0">
                <a:latin typeface="Calibri"/>
                <a:cs typeface="Calibri"/>
              </a:rPr>
              <a:t>УДД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1)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899858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Антиагреганты</a:t>
            </a:r>
            <a:r>
              <a:rPr spc="10" dirty="0"/>
              <a:t> </a:t>
            </a:r>
            <a:r>
              <a:rPr spc="-20" dirty="0"/>
              <a:t>(АТХ-группа</a:t>
            </a:r>
            <a:r>
              <a:rPr spc="10" dirty="0"/>
              <a:t> </a:t>
            </a:r>
            <a:r>
              <a:rPr spc="-5" dirty="0"/>
              <a:t>антиагреганты,</a:t>
            </a:r>
            <a:r>
              <a:rPr spc="15" dirty="0"/>
              <a:t> </a:t>
            </a:r>
            <a:r>
              <a:rPr dirty="0"/>
              <a:t>кроме</a:t>
            </a:r>
            <a:r>
              <a:rPr spc="-15" dirty="0"/>
              <a:t> </a:t>
            </a:r>
            <a:r>
              <a:rPr spc="-5" dirty="0"/>
              <a:t>гепарина,</a:t>
            </a:r>
            <a:r>
              <a:rPr spc="5" dirty="0"/>
              <a:t> </a:t>
            </a:r>
            <a:r>
              <a:rPr spc="-10" dirty="0"/>
              <a:t>B01AC) </a:t>
            </a:r>
            <a:r>
              <a:rPr spc="-530" dirty="0"/>
              <a:t> </a:t>
            </a:r>
            <a:r>
              <a:rPr dirty="0"/>
              <a:t>у</a:t>
            </a:r>
            <a:r>
              <a:rPr spc="30" dirty="0"/>
              <a:t> </a:t>
            </a:r>
            <a:r>
              <a:rPr spc="-5" dirty="0"/>
              <a:t>пациентов,</a:t>
            </a:r>
            <a:r>
              <a:rPr spc="50" dirty="0"/>
              <a:t> </a:t>
            </a:r>
            <a:r>
              <a:rPr spc="-5" dirty="0">
                <a:solidFill>
                  <a:srgbClr val="DA0000"/>
                </a:solidFill>
              </a:rPr>
              <a:t>не</a:t>
            </a:r>
            <a:r>
              <a:rPr spc="30" dirty="0">
                <a:solidFill>
                  <a:srgbClr val="DA0000"/>
                </a:solidFill>
              </a:rPr>
              <a:t> </a:t>
            </a:r>
            <a:r>
              <a:rPr spc="-5" dirty="0">
                <a:solidFill>
                  <a:srgbClr val="DA0000"/>
                </a:solidFill>
              </a:rPr>
              <a:t>имеющих</a:t>
            </a:r>
            <a:r>
              <a:rPr spc="45" dirty="0">
                <a:solidFill>
                  <a:srgbClr val="DA0000"/>
                </a:solidFill>
              </a:rPr>
              <a:t> </a:t>
            </a:r>
            <a:r>
              <a:rPr spc="-10" dirty="0"/>
              <a:t>показаний</a:t>
            </a:r>
            <a:r>
              <a:rPr spc="35" dirty="0"/>
              <a:t> </a:t>
            </a:r>
            <a:r>
              <a:rPr dirty="0"/>
              <a:t>к</a:t>
            </a:r>
            <a:r>
              <a:rPr spc="30" dirty="0"/>
              <a:t> </a:t>
            </a:r>
            <a:r>
              <a:rPr spc="-10" dirty="0"/>
              <a:t>длительному </a:t>
            </a:r>
            <a:r>
              <a:rPr spc="-5" dirty="0"/>
              <a:t> пероральному</a:t>
            </a:r>
            <a:r>
              <a:rPr spc="-15" dirty="0"/>
              <a:t> </a:t>
            </a:r>
            <a:r>
              <a:rPr spc="-10" dirty="0"/>
              <a:t>приему</a:t>
            </a:r>
            <a:r>
              <a:rPr spc="-15" dirty="0"/>
              <a:t> антикоагулянтов</a:t>
            </a:r>
            <a:r>
              <a:rPr spc="-5" dirty="0"/>
              <a:t> 5/5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23316" y="1700783"/>
            <a:ext cx="10945495" cy="119951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29845" rIns="0" bIns="0" rtlCol="0">
            <a:spAutoFit/>
          </a:bodyPr>
          <a:lstStyle/>
          <a:p>
            <a:pPr marL="274320" marR="668655" indent="-182880">
              <a:lnSpc>
                <a:spcPct val="100000"/>
              </a:lnSpc>
              <a:spcBef>
                <a:spcPts val="23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800" dirty="0">
                <a:latin typeface="Calibri"/>
                <a:cs typeface="Calibri"/>
              </a:rPr>
              <a:t>У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пациентов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ОКСбпST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во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время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двойной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антитромбоцитарной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терапии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рекомендуется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использовать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ингибиторы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протонового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насоса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для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снижения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риска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кровотечений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из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верхних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отделов желудочно- 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кишечного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тракта.</a:t>
            </a:r>
            <a:endParaRPr sz="18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ЕОК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IA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(УУР </a:t>
            </a:r>
            <a:r>
              <a:rPr sz="1800" b="1" spc="10" dirty="0">
                <a:latin typeface="Calibri"/>
                <a:cs typeface="Calibri"/>
              </a:rPr>
              <a:t>A,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45" dirty="0">
                <a:latin typeface="Calibri"/>
                <a:cs typeface="Calibri"/>
              </a:rPr>
              <a:t>УДД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2)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3316" y="1267967"/>
            <a:ext cx="10945495" cy="175450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0480" rIns="0" bIns="0" rtlCol="0">
            <a:spAutoFit/>
          </a:bodyPr>
          <a:lstStyle/>
          <a:p>
            <a:pPr marL="274320" marR="1109980" indent="-182880">
              <a:lnSpc>
                <a:spcPct val="100000"/>
              </a:lnSpc>
              <a:spcBef>
                <a:spcPts val="240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800" dirty="0">
                <a:latin typeface="Calibri"/>
                <a:cs typeface="Calibri"/>
              </a:rPr>
              <a:t>У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пациентов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ОКСбпST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условиях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широкого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применения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двойной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антитромбоцитарной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терапии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парентеральное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введение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ингибиторов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гликопротеинов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(ГП)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IIb/IIIa</a:t>
            </a:r>
            <a:r>
              <a:rPr sz="1800" spc="-10" dirty="0">
                <a:latin typeface="Calibri"/>
                <a:cs typeface="Calibri"/>
              </a:rPr>
              <a:t> тромбоцитов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(АТХ-группа 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антиагреганты,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кроме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гепарина,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B01AC)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рекомендуется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только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как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спасительное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средство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при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возникновении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тромботических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осложнений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или </a:t>
            </a:r>
            <a:r>
              <a:rPr sz="1800" spc="-5" dirty="0">
                <a:latin typeface="Calibri"/>
                <a:cs typeface="Calibri"/>
              </a:rPr>
              <a:t>феномена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slow/no-reflow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во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время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ЧКВ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целью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уменьшить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последствия</a:t>
            </a:r>
            <a:r>
              <a:rPr sz="1800" spc="-5" dirty="0">
                <a:latin typeface="Calibri"/>
                <a:cs typeface="Calibri"/>
              </a:rPr>
              <a:t> осложнений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ЧКВ</a:t>
            </a:r>
            <a:endParaRPr sz="18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ЕОК</a:t>
            </a:r>
            <a:r>
              <a:rPr sz="1800" b="1" spc="-5" dirty="0">
                <a:latin typeface="Calibri"/>
                <a:cs typeface="Calibri"/>
              </a:rPr>
              <a:t> IIaC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(УУР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С, </a:t>
            </a:r>
            <a:r>
              <a:rPr sz="1800" b="1" spc="-45" dirty="0">
                <a:latin typeface="Calibri"/>
                <a:cs typeface="Calibri"/>
              </a:rPr>
              <a:t>УДД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5)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730630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Парентеральное </a:t>
            </a:r>
            <a:r>
              <a:rPr spc="-10" dirty="0"/>
              <a:t>введение</a:t>
            </a:r>
            <a:r>
              <a:rPr dirty="0"/>
              <a:t> </a:t>
            </a:r>
            <a:r>
              <a:rPr spc="-5" dirty="0"/>
              <a:t>антиагрегантов </a:t>
            </a:r>
            <a:r>
              <a:rPr spc="-20" dirty="0"/>
              <a:t>(АТХ-группа </a:t>
            </a:r>
            <a:r>
              <a:rPr spc="-530" dirty="0"/>
              <a:t> </a:t>
            </a:r>
            <a:r>
              <a:rPr spc="-5" dirty="0"/>
              <a:t>антиагреганты,</a:t>
            </a:r>
            <a:r>
              <a:rPr spc="20" dirty="0"/>
              <a:t> </a:t>
            </a:r>
            <a:r>
              <a:rPr dirty="0"/>
              <a:t>кроме</a:t>
            </a:r>
            <a:r>
              <a:rPr spc="-10" dirty="0"/>
              <a:t> </a:t>
            </a:r>
            <a:r>
              <a:rPr spc="-5" dirty="0"/>
              <a:t>гепарина,</a:t>
            </a:r>
            <a:r>
              <a:rPr spc="10" dirty="0"/>
              <a:t> </a:t>
            </a:r>
            <a:r>
              <a:rPr spc="-10" dirty="0"/>
              <a:t>B01AC)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3316" y="1267967"/>
            <a:ext cx="10945495" cy="120142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0480" rIns="0" bIns="0" rtlCol="0">
            <a:spAutoFit/>
          </a:bodyPr>
          <a:lstStyle/>
          <a:p>
            <a:pPr marL="274320" marR="560070" indent="-182880">
              <a:lnSpc>
                <a:spcPct val="100000"/>
              </a:lnSpc>
              <a:spcBef>
                <a:spcPts val="240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800" dirty="0">
                <a:latin typeface="Calibri"/>
                <a:cs typeface="Calibri"/>
              </a:rPr>
              <a:t>У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пациентов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подтвержденным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диагнозом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ОКСбпST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рекомендуется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парентеральное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введение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антикоагулянтов,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если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к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ним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нет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противопоказаний,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целью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снижения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риска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неблагоприятного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исхода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(сумма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случаев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смерти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ИМ).</a:t>
            </a:r>
            <a:endParaRPr sz="18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ЕОК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IA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(УУР </a:t>
            </a:r>
            <a:r>
              <a:rPr sz="1800" b="1" spc="10" dirty="0">
                <a:latin typeface="Calibri"/>
                <a:cs typeface="Calibri"/>
              </a:rPr>
              <a:t>A,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45" dirty="0">
                <a:latin typeface="Calibri"/>
                <a:cs typeface="Calibri"/>
              </a:rPr>
              <a:t>УДД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1)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63671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Парентеральное</a:t>
            </a:r>
            <a:r>
              <a:rPr spc="10" dirty="0"/>
              <a:t> </a:t>
            </a:r>
            <a:r>
              <a:rPr spc="-10" dirty="0"/>
              <a:t>введение</a:t>
            </a:r>
            <a:r>
              <a:rPr spc="10" dirty="0"/>
              <a:t> </a:t>
            </a:r>
            <a:r>
              <a:rPr spc="-15" dirty="0"/>
              <a:t>антикоагулянтов</a:t>
            </a:r>
            <a:r>
              <a:rPr spc="-5" dirty="0"/>
              <a:t> 1/2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36137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Состав</a:t>
            </a:r>
            <a:r>
              <a:rPr spc="-35" dirty="0"/>
              <a:t> </a:t>
            </a:r>
            <a:r>
              <a:rPr spc="-5" dirty="0"/>
              <a:t>рабочей</a:t>
            </a:r>
            <a:r>
              <a:rPr spc="-30" dirty="0"/>
              <a:t> </a:t>
            </a:r>
            <a:r>
              <a:rPr spc="-5" dirty="0"/>
              <a:t>группы</a:t>
            </a:r>
            <a:r>
              <a:rPr spc="-15" dirty="0"/>
              <a:t> </a:t>
            </a:r>
            <a:r>
              <a:rPr spc="-5" dirty="0"/>
              <a:t>1/2</a:t>
            </a: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614362" y="1258887"/>
          <a:ext cx="5471795" cy="36003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71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0049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Президиум</a:t>
                      </a:r>
                      <a:r>
                        <a:rPr sz="17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рабочей</a:t>
                      </a:r>
                      <a:r>
                        <a:rPr sz="17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группы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051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член-корр.</a:t>
                      </a:r>
                      <a:r>
                        <a:rPr sz="17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30" dirty="0">
                          <a:latin typeface="Calibri"/>
                          <a:cs typeface="Calibri"/>
                        </a:rPr>
                        <a:t>РАН,</a:t>
                      </a:r>
                      <a:r>
                        <a:rPr sz="1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Барбараш</a:t>
                      </a:r>
                      <a:r>
                        <a:rPr sz="17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О.Л.</a:t>
                      </a:r>
                      <a:r>
                        <a:rPr sz="1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(Кемерово)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819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049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7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Дупляков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Д.В.</a:t>
                      </a:r>
                      <a:r>
                        <a:rPr sz="1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(Самара)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825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048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7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Затейщиков</a:t>
                      </a:r>
                      <a:r>
                        <a:rPr sz="1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Д.А.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(Москва)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825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051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7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Панченко Е.П.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(Москва)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825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049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д.м.н.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Шахнович</a:t>
                      </a:r>
                      <a:r>
                        <a:rPr sz="17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45" dirty="0">
                          <a:latin typeface="Calibri"/>
                          <a:cs typeface="Calibri"/>
                        </a:rPr>
                        <a:t>Р.М.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(Москва)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825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049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д.м.н.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Явелов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И.С.</a:t>
                      </a:r>
                      <a:r>
                        <a:rPr sz="1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(Москва)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825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049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к.м.н.</a:t>
                      </a:r>
                      <a:r>
                        <a:rPr sz="1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Яковлев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А.Н.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 (Санкт-Петербург)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825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63671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Парентеральное</a:t>
            </a:r>
            <a:r>
              <a:rPr spc="10" dirty="0"/>
              <a:t> </a:t>
            </a:r>
            <a:r>
              <a:rPr spc="-10" dirty="0"/>
              <a:t>введение</a:t>
            </a:r>
            <a:r>
              <a:rPr spc="10" dirty="0"/>
              <a:t> </a:t>
            </a:r>
            <a:r>
              <a:rPr spc="-15" dirty="0"/>
              <a:t>антикоагулянтов</a:t>
            </a:r>
            <a:r>
              <a:rPr dirty="0"/>
              <a:t> </a:t>
            </a:r>
            <a:r>
              <a:rPr spc="-5" dirty="0"/>
              <a:t>1/2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6950" y="1205239"/>
            <a:ext cx="5461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5DAC"/>
                </a:solidFill>
                <a:latin typeface="Calibri"/>
                <a:cs typeface="Calibri"/>
              </a:rPr>
              <a:t>Приложение Г10.</a:t>
            </a:r>
            <a:r>
              <a:rPr sz="1800" b="1" spc="-4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5DAC"/>
                </a:solidFill>
                <a:latin typeface="Calibri"/>
                <a:cs typeface="Calibri"/>
              </a:rPr>
              <a:t>Медикаментозное</a:t>
            </a:r>
            <a:r>
              <a:rPr sz="1800" b="1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5DAC"/>
                </a:solidFill>
                <a:latin typeface="Calibri"/>
                <a:cs typeface="Calibri"/>
              </a:rPr>
              <a:t>лечение </a:t>
            </a:r>
            <a:r>
              <a:rPr sz="1800" b="1" spc="-15" dirty="0">
                <a:solidFill>
                  <a:srgbClr val="005DAC"/>
                </a:solidFill>
                <a:latin typeface="Calibri"/>
                <a:cs typeface="Calibri"/>
              </a:rPr>
              <a:t>ОКСбпST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14362" y="1694520"/>
          <a:ext cx="10944225" cy="46329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3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68879">
                <a:tc>
                  <a:txBody>
                    <a:bodyPr/>
                    <a:lstStyle/>
                    <a:p>
                      <a:pPr marL="91440" marR="2025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Нефракционированный </a:t>
                      </a:r>
                      <a:r>
                        <a:rPr sz="13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гепарин</a:t>
                      </a:r>
                      <a:r>
                        <a:rPr sz="13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(гепарин</a:t>
                      </a:r>
                      <a:r>
                        <a:rPr sz="130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натрия**)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0604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Внутривенно,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болюсом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60–70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ЕД/кг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(максимально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5000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ЕД),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сразу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вслед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за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этим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инфузия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начальной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скоростью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12–15 </a:t>
                      </a:r>
                      <a:r>
                        <a:rPr sz="1300" spc="-2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ЕД/кг/ч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(максимально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1000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ЕД/ч);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последующем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подбор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дозы,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обеспечивающей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увеличение</a:t>
                      </a:r>
                      <a:r>
                        <a:rPr sz="13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30" dirty="0">
                          <a:latin typeface="Calibri"/>
                          <a:cs typeface="Calibri"/>
                        </a:rPr>
                        <a:t>АЧТВ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1,5–2,5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раза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выше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контрольной</a:t>
                      </a:r>
                      <a:r>
                        <a:rPr sz="13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величины</a:t>
                      </a:r>
                      <a:r>
                        <a:rPr sz="13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3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конкретной</a:t>
                      </a:r>
                      <a:r>
                        <a:rPr sz="13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лаборатории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(верхняя</a:t>
                      </a:r>
                      <a:r>
                        <a:rPr sz="13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граница</a:t>
                      </a:r>
                      <a:r>
                        <a:rPr sz="13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нормы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3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среднее</a:t>
                      </a:r>
                      <a:r>
                        <a:rPr sz="13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нормальное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значение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здоровых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лиц).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 marR="292100">
                        <a:lnSpc>
                          <a:spcPct val="100000"/>
                        </a:lnSpc>
                      </a:pPr>
                      <a:r>
                        <a:rPr sz="1300" i="1" spc="-5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300" i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i="1" spc="-5" dirty="0">
                          <a:latin typeface="Calibri"/>
                          <a:cs typeface="Calibri"/>
                        </a:rPr>
                        <a:t>ЧКВ</a:t>
                      </a:r>
                      <a:r>
                        <a:rPr sz="1300" i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i="1" spc="-5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300" i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i="1" spc="-10" dirty="0">
                          <a:latin typeface="Calibri"/>
                          <a:cs typeface="Calibri"/>
                        </a:rPr>
                        <a:t>фоне</a:t>
                      </a:r>
                      <a:r>
                        <a:rPr sz="1300" i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i="1" spc="-5" dirty="0">
                          <a:latin typeface="Calibri"/>
                          <a:cs typeface="Calibri"/>
                        </a:rPr>
                        <a:t>начатой</a:t>
                      </a:r>
                      <a:r>
                        <a:rPr sz="1300" i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i="1" spc="-5" dirty="0">
                          <a:latin typeface="Calibri"/>
                          <a:cs typeface="Calibri"/>
                        </a:rPr>
                        <a:t>внутривенной</a:t>
                      </a:r>
                      <a:r>
                        <a:rPr sz="1300" i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i="1" spc="-5" dirty="0">
                          <a:latin typeface="Calibri"/>
                          <a:cs typeface="Calibri"/>
                        </a:rPr>
                        <a:t>инфузии</a:t>
                      </a:r>
                      <a:r>
                        <a:rPr sz="1300" i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i="1" spc="-5" dirty="0">
                          <a:latin typeface="Calibri"/>
                          <a:cs typeface="Calibri"/>
                        </a:rPr>
                        <a:t>НФГ**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3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внутривенно</a:t>
                      </a:r>
                      <a:r>
                        <a:rPr sz="13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болюсом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2000–5000</a:t>
                      </a:r>
                      <a:r>
                        <a:rPr sz="13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ЕД,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необходимости </a:t>
                      </a:r>
                      <a:r>
                        <a:rPr sz="1300" spc="-2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повторные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болюсы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целью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поддерживать</a:t>
                      </a:r>
                      <a:r>
                        <a:rPr sz="13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активированное</a:t>
                      </a:r>
                      <a:r>
                        <a:rPr sz="13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время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свертывания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крови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250–350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(200–250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применении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ингибиторов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ГП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IIb/IIIa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тромбоцитов).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1440" marR="156210" indent="-635">
                        <a:lnSpc>
                          <a:spcPct val="100000"/>
                        </a:lnSpc>
                      </a:pPr>
                      <a:r>
                        <a:rPr sz="1300" i="1" spc="-5" dirty="0">
                          <a:latin typeface="Calibri"/>
                          <a:cs typeface="Calibri"/>
                        </a:rPr>
                        <a:t>При ЧКВ</a:t>
                      </a:r>
                      <a:r>
                        <a:rPr sz="1300" i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i="1" spc="-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300" i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i="1" spc="-5" dirty="0">
                          <a:latin typeface="Calibri"/>
                          <a:cs typeface="Calibri"/>
                        </a:rPr>
                        <a:t>пациентов,</a:t>
                      </a:r>
                      <a:r>
                        <a:rPr sz="1300" i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i="1" spc="-5" dirty="0">
                          <a:latin typeface="Calibri"/>
                          <a:cs typeface="Calibri"/>
                        </a:rPr>
                        <a:t>до</a:t>
                      </a:r>
                      <a:r>
                        <a:rPr sz="1300" i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i="1" spc="-10" dirty="0">
                          <a:latin typeface="Calibri"/>
                          <a:cs typeface="Calibri"/>
                        </a:rPr>
                        <a:t>этого</a:t>
                      </a:r>
                      <a:r>
                        <a:rPr sz="1300" i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i="1" spc="-5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300" i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i="1" spc="-5" dirty="0">
                          <a:latin typeface="Calibri"/>
                          <a:cs typeface="Calibri"/>
                        </a:rPr>
                        <a:t>получавших</a:t>
                      </a:r>
                      <a:r>
                        <a:rPr sz="1300" i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i="1" spc="-10" dirty="0">
                          <a:latin typeface="Calibri"/>
                          <a:cs typeface="Calibri"/>
                        </a:rPr>
                        <a:t>антикоагулянты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внутривенно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болюсом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70–100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ЕД/кг,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необходимости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повторные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болюсы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целью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поддерживать</a:t>
                      </a:r>
                      <a:r>
                        <a:rPr sz="13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активированное</a:t>
                      </a:r>
                      <a:r>
                        <a:rPr sz="13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время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свертывания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крови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250–350</a:t>
                      </a:r>
                      <a:r>
                        <a:rPr sz="13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(200– </a:t>
                      </a:r>
                      <a:r>
                        <a:rPr sz="1300" spc="-2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250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 в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сочетании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ингибиторами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ГП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IIb/IIIa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тромбоцитов).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Фондапаринукс</a:t>
                      </a:r>
                      <a:r>
                        <a:rPr sz="1300" b="1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натрия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24447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00" spc="-15" dirty="0">
                          <a:latin typeface="Calibri"/>
                          <a:cs typeface="Calibri"/>
                        </a:rPr>
                        <a:t>Подкожно</a:t>
                      </a:r>
                      <a:r>
                        <a:rPr sz="13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2,5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мг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раз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сутки;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перед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ЧКВ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фоне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применения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фондапаринукса</a:t>
                      </a:r>
                      <a:r>
                        <a:rPr sz="13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ввести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НФГ**</a:t>
                      </a:r>
                      <a:r>
                        <a:rPr sz="13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внутривенно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болюсом </a:t>
                      </a:r>
                      <a:r>
                        <a:rPr sz="1300" spc="-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85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ЕД/кг,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необходимости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повторные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болюсы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целью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поддерживать</a:t>
                      </a:r>
                      <a:r>
                        <a:rPr sz="13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активированное</a:t>
                      </a:r>
                      <a:r>
                        <a:rPr sz="13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время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свертывания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крови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250–350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(200–250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применении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ингибиторов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ГП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IIb/IIIa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тромбоцитов).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82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Эноксапарин</a:t>
                      </a:r>
                      <a:r>
                        <a:rPr sz="13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натрия**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300" spc="-15" dirty="0">
                          <a:latin typeface="Calibri"/>
                          <a:cs typeface="Calibri"/>
                        </a:rPr>
                        <a:t>Подкожно</a:t>
                      </a:r>
                      <a:r>
                        <a:rPr sz="13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1 мг/кг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2 раза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 сутки.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90805" marR="1733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Особенности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почечной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недостаточности: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3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со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скоростью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клубочковой</a:t>
                      </a:r>
                      <a:r>
                        <a:rPr sz="13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фильтрации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&lt;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30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мл/мин/1,73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м</a:t>
                      </a:r>
                      <a:r>
                        <a:rPr sz="1275" spc="-7" baseline="26143" dirty="0">
                          <a:latin typeface="Calibri"/>
                          <a:cs typeface="Calibri"/>
                        </a:rPr>
                        <a:t>2 </a:t>
                      </a:r>
                      <a:r>
                        <a:rPr sz="1275" baseline="26143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подкожно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мг/кг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раз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сутки.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90805" marR="4095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00" i="1" spc="-5" dirty="0">
                          <a:latin typeface="Calibri"/>
                          <a:cs typeface="Calibri"/>
                        </a:rPr>
                        <a:t>При ЧКВ</a:t>
                      </a:r>
                      <a:r>
                        <a:rPr sz="1300" i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i="1" spc="-5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300" i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i="1" spc="-10" dirty="0">
                          <a:latin typeface="Calibri"/>
                          <a:cs typeface="Calibri"/>
                        </a:rPr>
                        <a:t>фоне</a:t>
                      </a:r>
                      <a:r>
                        <a:rPr sz="1300" i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i="1" spc="-10" dirty="0">
                          <a:latin typeface="Calibri"/>
                          <a:cs typeface="Calibri"/>
                        </a:rPr>
                        <a:t>подкожного</a:t>
                      </a:r>
                      <a:r>
                        <a:rPr sz="1300" i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i="1" spc="-5" dirty="0">
                          <a:latin typeface="Calibri"/>
                          <a:cs typeface="Calibri"/>
                        </a:rPr>
                        <a:t>введения</a:t>
                      </a:r>
                      <a:r>
                        <a:rPr sz="1300" i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i="1" spc="-5" dirty="0">
                          <a:latin typeface="Calibri"/>
                          <a:cs typeface="Calibri"/>
                        </a:rPr>
                        <a:t>эноксапарина</a:t>
                      </a:r>
                      <a:r>
                        <a:rPr sz="1300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i="1" spc="-5" dirty="0">
                          <a:latin typeface="Calibri"/>
                          <a:cs typeface="Calibri"/>
                        </a:rPr>
                        <a:t>натрия**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если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до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ЧКВ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было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сделано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как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минимум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две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подкожных</a:t>
                      </a:r>
                      <a:r>
                        <a:rPr sz="13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инъекции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эноксапарина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натрия**,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первые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8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ч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после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очередной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инъекции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дополнительного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антикоагулянта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требуется;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если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до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ЧКВ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была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сделана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только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одна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подкожная</a:t>
                      </a:r>
                      <a:r>
                        <a:rPr sz="13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инъекция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эноксапарина</a:t>
                      </a:r>
                      <a:r>
                        <a:rPr sz="13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натрия**.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3316" y="1700783"/>
            <a:ext cx="5113020" cy="329374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2384" rIns="0" bIns="0" rtlCol="0">
            <a:spAutoFit/>
          </a:bodyPr>
          <a:lstStyle/>
          <a:p>
            <a:pPr marL="274320" marR="93980" indent="-182880">
              <a:lnSpc>
                <a:spcPct val="100000"/>
              </a:lnSpc>
              <a:spcBef>
                <a:spcPts val="254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spc="-5" dirty="0">
                <a:latin typeface="Calibri"/>
                <a:cs typeface="Calibri"/>
              </a:rPr>
              <a:t>При </a:t>
            </a:r>
            <a:r>
              <a:rPr sz="1600" spc="-15" dirty="0">
                <a:latin typeface="Calibri"/>
                <a:cs typeface="Calibri"/>
              </a:rPr>
              <a:t>необходимости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длительном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использовании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антикоагулянтов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у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пациентов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35" dirty="0">
                <a:latin typeface="Calibri"/>
                <a:cs typeface="Calibri"/>
              </a:rPr>
              <a:t>ОКСбпST,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подвергнутых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стентированию КА,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рекомендуется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сочетание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перорального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приема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антикоагулянта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spc="-20" dirty="0">
                <a:latin typeface="Calibri"/>
                <a:cs typeface="Calibri"/>
              </a:rPr>
              <a:t>АСК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клопидогрелом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(тройная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антитромботическая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терапия)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длительностью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от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1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до</a:t>
            </a:r>
            <a:r>
              <a:rPr sz="1600" spc="-5" dirty="0">
                <a:latin typeface="Calibri"/>
                <a:cs typeface="Calibri"/>
              </a:rPr>
              <a:t> 3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месяцев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переходом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на</a:t>
            </a:r>
            <a:r>
              <a:rPr sz="1600" spc="-10" dirty="0">
                <a:latin typeface="Calibri"/>
                <a:cs typeface="Calibri"/>
              </a:rPr>
              <a:t> сочетание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перорального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приема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антикоагулянта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клопидогрелом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или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АСК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(двойная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антитромботическая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терапия)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вплоть </a:t>
            </a:r>
            <a:r>
              <a:rPr sz="1600" spc="-10" dirty="0">
                <a:latin typeface="Calibri"/>
                <a:cs typeface="Calibri"/>
              </a:rPr>
              <a:t>до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12-го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месяца </a:t>
            </a:r>
            <a:r>
              <a:rPr sz="1600" spc="-5" dirty="0">
                <a:latin typeface="Calibri"/>
                <a:cs typeface="Calibri"/>
              </a:rPr>
              <a:t> и</a:t>
            </a:r>
            <a:r>
              <a:rPr sz="1600" spc="-10" dirty="0">
                <a:latin typeface="Calibri"/>
                <a:cs typeface="Calibri"/>
              </a:rPr>
              <a:t> последующей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отменой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антитромбоцитарных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препаратов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для </a:t>
            </a:r>
            <a:r>
              <a:rPr sz="1600" spc="-10" dirty="0">
                <a:latin typeface="Calibri"/>
                <a:cs typeface="Calibri"/>
              </a:rPr>
              <a:t>снижения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риска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коронарных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тромбоэмболических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осложнений.</a:t>
            </a:r>
            <a:endParaRPr sz="16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600" b="1" spc="-15" dirty="0">
                <a:latin typeface="Calibri"/>
                <a:cs typeface="Calibri"/>
              </a:rPr>
              <a:t>ЕОК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IIaB </a:t>
            </a:r>
            <a:r>
              <a:rPr sz="1600" b="1" spc="-5" dirty="0">
                <a:latin typeface="Calibri"/>
                <a:cs typeface="Calibri"/>
              </a:rPr>
              <a:t>(УУР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10" dirty="0">
                <a:latin typeface="Calibri"/>
                <a:cs typeface="Calibri"/>
              </a:rPr>
              <a:t>A,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2)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711009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Антитромботическая терапия </a:t>
            </a:r>
            <a:r>
              <a:rPr dirty="0"/>
              <a:t>у </a:t>
            </a:r>
            <a:r>
              <a:rPr spc="-5" dirty="0"/>
              <a:t>пациентов </a:t>
            </a:r>
            <a:r>
              <a:rPr dirty="0"/>
              <a:t>с </a:t>
            </a:r>
            <a:r>
              <a:rPr spc="-45" dirty="0"/>
              <a:t>ОКСбпST, </a:t>
            </a:r>
            <a:r>
              <a:rPr spc="-530" dirty="0"/>
              <a:t> </a:t>
            </a:r>
            <a:r>
              <a:rPr spc="-5" dirty="0">
                <a:solidFill>
                  <a:srgbClr val="DA0000"/>
                </a:solidFill>
              </a:rPr>
              <a:t>нуждающихся </a:t>
            </a:r>
            <a:r>
              <a:rPr dirty="0"/>
              <a:t>в </a:t>
            </a:r>
            <a:r>
              <a:rPr spc="-10" dirty="0"/>
              <a:t>длительном </a:t>
            </a:r>
            <a:r>
              <a:rPr spc="-5" dirty="0"/>
              <a:t>пероральном приеме </a:t>
            </a:r>
            <a:r>
              <a:rPr dirty="0"/>
              <a:t> </a:t>
            </a:r>
            <a:r>
              <a:rPr spc="-15" dirty="0"/>
              <a:t>антикоагулянтов</a:t>
            </a:r>
            <a:r>
              <a:rPr spc="-20" dirty="0"/>
              <a:t> </a:t>
            </a:r>
            <a:r>
              <a:rPr spc="-5" dirty="0"/>
              <a:t>1/4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455664" y="1700783"/>
            <a:ext cx="5113020" cy="230759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2384" rIns="0" bIns="0" rtlCol="0">
            <a:spAutoFit/>
          </a:bodyPr>
          <a:lstStyle/>
          <a:p>
            <a:pPr marL="274955" marR="88900" indent="-182880">
              <a:lnSpc>
                <a:spcPct val="100000"/>
              </a:lnSpc>
              <a:spcBef>
                <a:spcPts val="254"/>
              </a:spcBef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600" spc="-5" dirty="0">
                <a:latin typeface="Calibri"/>
                <a:cs typeface="Calibri"/>
              </a:rPr>
              <a:t>При </a:t>
            </a:r>
            <a:r>
              <a:rPr sz="1600" spc="-15" dirty="0">
                <a:latin typeface="Calibri"/>
                <a:cs typeface="Calibri"/>
              </a:rPr>
              <a:t>необходимости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длительном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использовании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антикоагулянтов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у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пациентов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35" dirty="0">
                <a:latin typeface="Calibri"/>
                <a:cs typeface="Calibri"/>
              </a:rPr>
              <a:t>ОКСбпST,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подвергнутых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стентированию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КА,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случаях,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когда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опасность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кровотечений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превосходит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риск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коронарных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осложнений,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рекомендуется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ранний</a:t>
            </a:r>
            <a:r>
              <a:rPr sz="1600" spc="-20" dirty="0">
                <a:latin typeface="Calibri"/>
                <a:cs typeface="Calibri"/>
              </a:rPr>
              <a:t> переход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на </a:t>
            </a:r>
            <a:r>
              <a:rPr sz="1600" spc="-5" dirty="0">
                <a:latin typeface="Calibri"/>
                <a:cs typeface="Calibri"/>
              </a:rPr>
              <a:t> двойную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антитромботическую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терапию, </a:t>
            </a:r>
            <a:r>
              <a:rPr sz="1600" spc="-10" dirty="0">
                <a:latin typeface="Calibri"/>
                <a:cs typeface="Calibri"/>
              </a:rPr>
              <a:t>состоящую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из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сочетания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перорального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приема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антикоагулянта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клопидогрелом,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для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снижения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риска кровотечений.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ЕОК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IA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(УУР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10" dirty="0">
                <a:latin typeface="Calibri"/>
                <a:cs typeface="Calibri"/>
              </a:rPr>
              <a:t>A,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5" dirty="0">
                <a:latin typeface="Calibri"/>
                <a:cs typeface="Calibri"/>
              </a:rPr>
              <a:t> 1)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3316" y="1700783"/>
            <a:ext cx="10945495" cy="147701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29845" rIns="0" bIns="0" rtlCol="0">
            <a:spAutoFit/>
          </a:bodyPr>
          <a:lstStyle/>
          <a:p>
            <a:pPr marL="274320" marR="307975" indent="-182880">
              <a:lnSpc>
                <a:spcPct val="100000"/>
              </a:lnSpc>
              <a:spcBef>
                <a:spcPts val="23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800" dirty="0">
                <a:latin typeface="Calibri"/>
                <a:cs typeface="Calibri"/>
              </a:rPr>
              <a:t>У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пациентов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ОКСбпST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неклапанной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ФП,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нуждающихся</a:t>
            </a:r>
            <a:r>
              <a:rPr sz="1800" dirty="0">
                <a:latin typeface="Calibri"/>
                <a:cs typeface="Calibri"/>
              </a:rPr>
              <a:t> в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сочетании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антикоагулянтов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5" dirty="0">
                <a:latin typeface="Calibri"/>
                <a:cs typeface="Calibri"/>
              </a:rPr>
              <a:t>антиагрегантов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(АТХ-группа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антиагреганты,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кроме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гепарина,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B01AC),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апиксабан,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дабигатрана </a:t>
            </a:r>
            <a:r>
              <a:rPr sz="1800" spc="-10" dirty="0">
                <a:latin typeface="Calibri"/>
                <a:cs typeface="Calibri"/>
              </a:rPr>
              <a:t>этексилат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или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ривароксабан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рекомендуется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предпочесть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непрямым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антикоагулянтам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(антагонистам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витамина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K),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если</a:t>
            </a:r>
            <a:r>
              <a:rPr sz="1800" dirty="0">
                <a:latin typeface="Calibri"/>
                <a:cs typeface="Calibri"/>
              </a:rPr>
              <a:t> к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этим </a:t>
            </a:r>
            <a:r>
              <a:rPr sz="1800" spc="-5" dirty="0">
                <a:latin typeface="Calibri"/>
                <a:cs typeface="Calibri"/>
              </a:rPr>
              <a:t> лекарственным </a:t>
            </a:r>
            <a:r>
              <a:rPr sz="1800" spc="-10" dirty="0">
                <a:latin typeface="Calibri"/>
                <a:cs typeface="Calibri"/>
              </a:rPr>
              <a:t>средствам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нет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противопоказаний,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целью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снижения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риска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кровотечений.</a:t>
            </a:r>
            <a:endParaRPr sz="18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ЕОК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IB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(УУР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10" dirty="0">
                <a:latin typeface="Calibri"/>
                <a:cs typeface="Calibri"/>
              </a:rPr>
              <a:t>A,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45" dirty="0">
                <a:latin typeface="Calibri"/>
                <a:cs typeface="Calibri"/>
              </a:rPr>
              <a:t>УДД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1)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711009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Антитромботическая терапия </a:t>
            </a:r>
            <a:r>
              <a:rPr dirty="0"/>
              <a:t>у </a:t>
            </a:r>
            <a:r>
              <a:rPr spc="-5" dirty="0"/>
              <a:t>пациентов </a:t>
            </a:r>
            <a:r>
              <a:rPr dirty="0"/>
              <a:t>с </a:t>
            </a:r>
            <a:r>
              <a:rPr spc="-45" dirty="0"/>
              <a:t>ОКСбпST, </a:t>
            </a:r>
            <a:r>
              <a:rPr spc="-530" dirty="0"/>
              <a:t> </a:t>
            </a:r>
            <a:r>
              <a:rPr spc="-5" dirty="0">
                <a:solidFill>
                  <a:srgbClr val="DA0000"/>
                </a:solidFill>
              </a:rPr>
              <a:t>нуждающихся </a:t>
            </a:r>
            <a:r>
              <a:rPr dirty="0"/>
              <a:t>в </a:t>
            </a:r>
            <a:r>
              <a:rPr spc="-10" dirty="0"/>
              <a:t>длительном </a:t>
            </a:r>
            <a:r>
              <a:rPr spc="-5" dirty="0"/>
              <a:t>пероральном приеме </a:t>
            </a:r>
            <a:r>
              <a:rPr dirty="0"/>
              <a:t> </a:t>
            </a:r>
            <a:r>
              <a:rPr spc="-15" dirty="0"/>
              <a:t>антикоагулянтов</a:t>
            </a:r>
            <a:r>
              <a:rPr spc="-20" dirty="0"/>
              <a:t> </a:t>
            </a:r>
            <a:r>
              <a:rPr spc="-5" dirty="0"/>
              <a:t>2/4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711009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Антитромботическая терапия </a:t>
            </a:r>
            <a:r>
              <a:rPr dirty="0"/>
              <a:t>у </a:t>
            </a:r>
            <a:r>
              <a:rPr spc="-5" dirty="0"/>
              <a:t>пациентов </a:t>
            </a:r>
            <a:r>
              <a:rPr dirty="0"/>
              <a:t>с </a:t>
            </a:r>
            <a:r>
              <a:rPr spc="-45" dirty="0"/>
              <a:t>ОКСбпST, </a:t>
            </a:r>
            <a:r>
              <a:rPr spc="-530" dirty="0"/>
              <a:t> </a:t>
            </a:r>
            <a:r>
              <a:rPr spc="-5" dirty="0">
                <a:solidFill>
                  <a:srgbClr val="DA0000"/>
                </a:solidFill>
              </a:rPr>
              <a:t>нуждающихся </a:t>
            </a:r>
            <a:r>
              <a:rPr dirty="0"/>
              <a:t>в </a:t>
            </a:r>
            <a:r>
              <a:rPr spc="-10" dirty="0"/>
              <a:t>длительном </a:t>
            </a:r>
            <a:r>
              <a:rPr spc="-5" dirty="0"/>
              <a:t>пероральном приеме </a:t>
            </a:r>
            <a:r>
              <a:rPr dirty="0"/>
              <a:t> </a:t>
            </a:r>
            <a:r>
              <a:rPr spc="-15" dirty="0"/>
              <a:t>антикоагулянтов</a:t>
            </a:r>
            <a:r>
              <a:rPr spc="-20" dirty="0"/>
              <a:t> </a:t>
            </a:r>
            <a:r>
              <a:rPr spc="-5" dirty="0"/>
              <a:t>3/4</a:t>
            </a: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14362" y="1690688"/>
          <a:ext cx="10943590" cy="3826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8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63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3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Препарат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890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3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Дозы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3380">
                <a:tc>
                  <a:txBody>
                    <a:bodyPr/>
                    <a:lstStyle/>
                    <a:p>
                      <a:pPr marL="67945">
                        <a:lnSpc>
                          <a:spcPts val="1470"/>
                        </a:lnSpc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Антикоагулянты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67945" marR="295910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непрямые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(анта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г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он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сты 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витамина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К)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475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Внутрь;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доза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подбирается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индивидуально</a:t>
                      </a:r>
                      <a:r>
                        <a:rPr sz="13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поддержания</a:t>
                      </a:r>
                      <a:r>
                        <a:rPr sz="13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МНО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границах</a:t>
                      </a:r>
                      <a:r>
                        <a:rPr sz="13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целевого</a:t>
                      </a:r>
                      <a:r>
                        <a:rPr sz="13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диапазона</a:t>
                      </a:r>
                      <a:r>
                        <a:rPr sz="13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менее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70%: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160020" indent="-92075">
                        <a:lnSpc>
                          <a:spcPct val="100000"/>
                        </a:lnSpc>
                        <a:buClr>
                          <a:srgbClr val="006FC0"/>
                        </a:buClr>
                        <a:buFont typeface="Arial MT"/>
                        <a:buChar char="•"/>
                        <a:tabLst>
                          <a:tab pos="160655" algn="l"/>
                        </a:tabLst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2,0–2,5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сочетании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антиагрегантами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(АТХ-группа</a:t>
                      </a:r>
                      <a:r>
                        <a:rPr sz="13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антиагреганты,</a:t>
                      </a:r>
                      <a:r>
                        <a:rPr sz="13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кроме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гепарина,</a:t>
                      </a:r>
                      <a:r>
                        <a:rPr sz="13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B01AC)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160020" indent="-92075">
                        <a:lnSpc>
                          <a:spcPct val="100000"/>
                        </a:lnSpc>
                        <a:buClr>
                          <a:srgbClr val="006FC0"/>
                        </a:buClr>
                        <a:buFont typeface="Arial MT"/>
                        <a:buChar char="•"/>
                        <a:tabLst>
                          <a:tab pos="160655" algn="l"/>
                        </a:tabLst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2,5–3,5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качестве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монотерапии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68580" marR="93345">
                        <a:lnSpc>
                          <a:spcPct val="100000"/>
                        </a:lnSpc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Полное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антитромботическое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действие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проявляется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через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суток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после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начала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подбора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дозы.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Дозу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можно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считать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условно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подобранной,</a:t>
                      </a:r>
                      <a:r>
                        <a:rPr sz="13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если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два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последовательных</a:t>
                      </a:r>
                      <a:r>
                        <a:rPr sz="13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дня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МНО</a:t>
                      </a:r>
                      <a:r>
                        <a:rPr sz="13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находится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границах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целевого</a:t>
                      </a:r>
                      <a:r>
                        <a:rPr sz="13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диапазона</a:t>
                      </a:r>
                      <a:r>
                        <a:rPr sz="13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(в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последующем</a:t>
                      </a:r>
                      <a:r>
                        <a:rPr sz="13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может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потребоваться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ее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дальнейшая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коррекция,</a:t>
                      </a:r>
                      <a:r>
                        <a:rPr sz="13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чтобы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добиться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минимальных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колебаний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МНО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границах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целевого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диапазона)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794">
                <a:tc>
                  <a:txBody>
                    <a:bodyPr/>
                    <a:lstStyle/>
                    <a:p>
                      <a:pPr marL="68580">
                        <a:lnSpc>
                          <a:spcPts val="1475"/>
                        </a:lnSpc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Апиксабан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475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Внутрь;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мг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раза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сутки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(2,5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мг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раза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сутки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наличии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как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минимум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критериев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—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возраст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≥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80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лет,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 масса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тела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≤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60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кг,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уровень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креатинина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крови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≥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133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мкмоль/л)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неклапанной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фибрилляцией</a:t>
                      </a:r>
                      <a:r>
                        <a:rPr sz="13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предсердий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(в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том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числе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после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стентирования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КА)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794">
                <a:tc>
                  <a:txBody>
                    <a:bodyPr/>
                    <a:lstStyle/>
                    <a:p>
                      <a:pPr marL="68580">
                        <a:lnSpc>
                          <a:spcPts val="1475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Дабигатрана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этексилат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475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Внутрь;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100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мг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раза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сутки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150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мг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раза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сутки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неклапанной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фибрилляцией</a:t>
                      </a:r>
                      <a:r>
                        <a:rPr sz="13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предсердий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(в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том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числе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после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стентирования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КА)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7278">
                <a:tc>
                  <a:txBody>
                    <a:bodyPr/>
                    <a:lstStyle/>
                    <a:p>
                      <a:pPr marL="68580">
                        <a:lnSpc>
                          <a:spcPts val="1475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Ривароксабан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475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Внутрь;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доза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зависит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от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показаний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применению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функции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почек: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160655" marR="267970" indent="-92075">
                        <a:lnSpc>
                          <a:spcPct val="100000"/>
                        </a:lnSpc>
                        <a:buClr>
                          <a:srgbClr val="006FC0"/>
                        </a:buClr>
                        <a:buFont typeface="Arial MT"/>
                        <a:buChar char="•"/>
                        <a:tabLst>
                          <a:tab pos="160655" algn="l"/>
                        </a:tabLst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2,5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мг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раза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сутки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сочетании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антиагрегантами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(АТХ-группа</a:t>
                      </a:r>
                      <a:r>
                        <a:rPr sz="13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антиагреганты,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кроме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гепарина,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B01AC)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пациентов,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имеющих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показаний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длительному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применению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антикоагулянтов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профилактики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лечения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тромбоэмболических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осложнений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160655" marR="117475" indent="-92075">
                        <a:lnSpc>
                          <a:spcPct val="100000"/>
                        </a:lnSpc>
                        <a:buClr>
                          <a:srgbClr val="006FC0"/>
                        </a:buClr>
                        <a:buFont typeface="Arial MT"/>
                        <a:buChar char="•"/>
                        <a:tabLst>
                          <a:tab pos="161290" algn="l"/>
                        </a:tabLst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15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мг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раз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сутки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(10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мг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раз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сутки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клиренсе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креатинина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30–49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мл/мин)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после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стентирования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КА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неклапанной </a:t>
                      </a:r>
                      <a:r>
                        <a:rPr sz="1300" spc="-2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фибрилляцией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предсердий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(в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сочетании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антиагрегантом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(АТХ-группа</a:t>
                      </a:r>
                      <a:r>
                        <a:rPr sz="13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антиагреганты,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кроме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гепарина,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B01AC)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160655" marR="781685" indent="-92075">
                        <a:lnSpc>
                          <a:spcPct val="100000"/>
                        </a:lnSpc>
                        <a:buClr>
                          <a:srgbClr val="006FC0"/>
                        </a:buClr>
                        <a:buFont typeface="Arial MT"/>
                        <a:buChar char="•"/>
                        <a:tabLst>
                          <a:tab pos="161290" algn="l"/>
                        </a:tabLst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20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мг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раз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сутки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(15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мг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раз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сутки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клиренсе</a:t>
                      </a:r>
                      <a:r>
                        <a:rPr sz="13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креатинина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30–49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мл/мин)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неклапанной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фибрилляцией </a:t>
                      </a:r>
                      <a:r>
                        <a:rPr sz="1300" spc="-2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предсердий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711009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Антитромботическая терапия </a:t>
            </a:r>
            <a:r>
              <a:rPr dirty="0"/>
              <a:t>у </a:t>
            </a:r>
            <a:r>
              <a:rPr spc="-5" dirty="0"/>
              <a:t>пациентов </a:t>
            </a:r>
            <a:r>
              <a:rPr dirty="0"/>
              <a:t>с </a:t>
            </a:r>
            <a:r>
              <a:rPr spc="-45" dirty="0"/>
              <a:t>ОКСбпST, </a:t>
            </a:r>
            <a:r>
              <a:rPr spc="-530" dirty="0"/>
              <a:t> </a:t>
            </a:r>
            <a:r>
              <a:rPr spc="-5" dirty="0">
                <a:solidFill>
                  <a:srgbClr val="DA0000"/>
                </a:solidFill>
              </a:rPr>
              <a:t>нуждающихся </a:t>
            </a:r>
            <a:r>
              <a:rPr dirty="0"/>
              <a:t>в </a:t>
            </a:r>
            <a:r>
              <a:rPr spc="-10" dirty="0"/>
              <a:t>длительном </a:t>
            </a:r>
            <a:r>
              <a:rPr spc="-5" dirty="0"/>
              <a:t>пероральном приеме </a:t>
            </a:r>
            <a:r>
              <a:rPr dirty="0"/>
              <a:t> </a:t>
            </a:r>
            <a:r>
              <a:rPr spc="-15" dirty="0"/>
              <a:t>антикоагулянтов</a:t>
            </a:r>
            <a:r>
              <a:rPr spc="-20" dirty="0"/>
              <a:t> </a:t>
            </a:r>
            <a:r>
              <a:rPr spc="-5" dirty="0"/>
              <a:t>4/4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23316" y="1700783"/>
            <a:ext cx="5113020" cy="244602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1750" rIns="0" bIns="0" rtlCol="0">
            <a:spAutoFit/>
          </a:bodyPr>
          <a:lstStyle/>
          <a:p>
            <a:pPr marL="274320" marR="382270" indent="-182880">
              <a:lnSpc>
                <a:spcPct val="100000"/>
              </a:lnSpc>
              <a:spcBef>
                <a:spcPts val="250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700" dirty="0">
                <a:latin typeface="Calibri"/>
                <a:cs typeface="Calibri"/>
              </a:rPr>
              <a:t>При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планируемом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раннем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инвазивном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лечении </a:t>
            </a:r>
            <a:r>
              <a:rPr sz="1700" spc="-37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ОКСбпST </a:t>
            </a:r>
            <a:r>
              <a:rPr sz="1700" dirty="0">
                <a:latin typeface="Calibri"/>
                <a:cs typeface="Calibri"/>
              </a:rPr>
              <a:t>у </a:t>
            </a:r>
            <a:r>
              <a:rPr sz="1700" spc="-5" dirty="0">
                <a:latin typeface="Calibri"/>
                <a:cs typeface="Calibri"/>
              </a:rPr>
              <a:t>пациентов, </a:t>
            </a:r>
            <a:r>
              <a:rPr sz="1700" spc="-15" dirty="0">
                <a:latin typeface="Calibri"/>
                <a:cs typeface="Calibri"/>
              </a:rPr>
              <a:t>продолжающих 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пероральный прием </a:t>
            </a:r>
            <a:r>
              <a:rPr sz="1700" spc="-10" dirty="0">
                <a:latin typeface="Calibri"/>
                <a:cs typeface="Calibri"/>
              </a:rPr>
              <a:t>антикоагулянтов, </a:t>
            </a:r>
            <a:r>
              <a:rPr sz="1700" dirty="0">
                <a:latin typeface="Calibri"/>
                <a:cs typeface="Calibri"/>
              </a:rPr>
              <a:t>не 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рекомендуется </a:t>
            </a:r>
            <a:r>
              <a:rPr sz="1700" dirty="0">
                <a:latin typeface="Calibri"/>
                <a:cs typeface="Calibri"/>
              </a:rPr>
              <a:t>применять </a:t>
            </a:r>
            <a:r>
              <a:rPr sz="1700" spc="-5" dirty="0">
                <a:latin typeface="Calibri"/>
                <a:cs typeface="Calibri"/>
              </a:rPr>
              <a:t>ингибиторы </a:t>
            </a:r>
            <a:r>
              <a:rPr sz="1700" dirty="0">
                <a:latin typeface="Calibri"/>
                <a:cs typeface="Calibri"/>
              </a:rPr>
              <a:t>Р2Y</a:t>
            </a:r>
            <a:r>
              <a:rPr sz="1650" baseline="-20202" dirty="0">
                <a:latin typeface="Calibri"/>
                <a:cs typeface="Calibri"/>
              </a:rPr>
              <a:t>12</a:t>
            </a:r>
            <a:r>
              <a:rPr sz="1700" dirty="0">
                <a:latin typeface="Calibri"/>
                <a:cs typeface="Calibri"/>
              </a:rPr>
              <a:t>- 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рецептора тромбоцитов </a:t>
            </a:r>
            <a:r>
              <a:rPr sz="1700" spc="-15" dirty="0">
                <a:latin typeface="Calibri"/>
                <a:cs typeface="Calibri"/>
              </a:rPr>
              <a:t>(АТХ-группа 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антиагреганты, кроме гепарина, </a:t>
            </a:r>
            <a:r>
              <a:rPr sz="1700" spc="-5" dirty="0">
                <a:latin typeface="Calibri"/>
                <a:cs typeface="Calibri"/>
              </a:rPr>
              <a:t>B01AC) </a:t>
            </a:r>
            <a:r>
              <a:rPr sz="1700" spc="-10" dirty="0">
                <a:latin typeface="Calibri"/>
                <a:cs typeface="Calibri"/>
              </a:rPr>
              <a:t>до </a:t>
            </a:r>
            <a:r>
              <a:rPr sz="1700" spc="-5" dirty="0">
                <a:latin typeface="Calibri"/>
                <a:cs typeface="Calibri"/>
              </a:rPr>
              <a:t> получения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spc="-20" dirty="0">
                <a:latin typeface="Calibri"/>
                <a:cs typeface="Calibri"/>
              </a:rPr>
              <a:t>результатов</a:t>
            </a:r>
            <a:r>
              <a:rPr sz="1700" spc="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КГ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из-за</a:t>
            </a:r>
            <a:r>
              <a:rPr sz="1700" spc="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высокого</a:t>
            </a:r>
            <a:r>
              <a:rPr sz="1700" spc="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риска 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кровотечений.</a:t>
            </a:r>
            <a:endParaRPr sz="1700">
              <a:latin typeface="Calibri"/>
              <a:cs typeface="Calibri"/>
            </a:endParaRPr>
          </a:p>
          <a:p>
            <a:pPr marL="274320">
              <a:lnSpc>
                <a:spcPts val="2039"/>
              </a:lnSpc>
            </a:pPr>
            <a:r>
              <a:rPr sz="1700" b="1" spc="-15" dirty="0">
                <a:latin typeface="Calibri"/>
                <a:cs typeface="Calibri"/>
              </a:rPr>
              <a:t>ЕОК </a:t>
            </a:r>
            <a:r>
              <a:rPr sz="1700" b="1" dirty="0">
                <a:latin typeface="Calibri"/>
                <a:cs typeface="Calibri"/>
              </a:rPr>
              <a:t>IC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(УУР</a:t>
            </a:r>
            <a:r>
              <a:rPr sz="1700" b="1" spc="-4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C,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40" dirty="0">
                <a:latin typeface="Calibri"/>
                <a:cs typeface="Calibri"/>
              </a:rPr>
              <a:t>УДД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5)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60235" y="1700783"/>
            <a:ext cx="5111750" cy="218440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1750" rIns="0" bIns="0" rtlCol="0">
            <a:spAutoFit/>
          </a:bodyPr>
          <a:lstStyle/>
          <a:p>
            <a:pPr marL="274320" marR="158115" indent="-183515">
              <a:lnSpc>
                <a:spcPct val="100000"/>
              </a:lnSpc>
              <a:spcBef>
                <a:spcPts val="250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700" dirty="0">
                <a:latin typeface="Calibri"/>
                <a:cs typeface="Calibri"/>
              </a:rPr>
              <a:t>У </a:t>
            </a:r>
            <a:r>
              <a:rPr sz="1700" spc="-5" dirty="0">
                <a:latin typeface="Calibri"/>
                <a:cs typeface="Calibri"/>
              </a:rPr>
              <a:t>пациентов </a:t>
            </a:r>
            <a:r>
              <a:rPr sz="1700" dirty="0">
                <a:latin typeface="Calibri"/>
                <a:cs typeface="Calibri"/>
              </a:rPr>
              <a:t>с </a:t>
            </a:r>
            <a:r>
              <a:rPr sz="1700" spc="-10" dirty="0">
                <a:latin typeface="Calibri"/>
                <a:cs typeface="Calibri"/>
              </a:rPr>
              <a:t>ОКСбпST </a:t>
            </a:r>
            <a:r>
              <a:rPr sz="1700" dirty="0">
                <a:latin typeface="Calibri"/>
                <a:cs typeface="Calibri"/>
              </a:rPr>
              <a:t>на </a:t>
            </a:r>
            <a:r>
              <a:rPr sz="1700" spc="-10" dirty="0">
                <a:latin typeface="Calibri"/>
                <a:cs typeface="Calibri"/>
              </a:rPr>
              <a:t>период </a:t>
            </a:r>
            <a:r>
              <a:rPr sz="1700" dirty="0">
                <a:latin typeface="Calibri"/>
                <a:cs typeface="Calibri"/>
              </a:rPr>
              <a:t>тройной 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антитромботической терапии (сочетание 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перорального </a:t>
            </a:r>
            <a:r>
              <a:rPr sz="1700" dirty="0">
                <a:latin typeface="Calibri"/>
                <a:cs typeface="Calibri"/>
              </a:rPr>
              <a:t>приема </a:t>
            </a:r>
            <a:r>
              <a:rPr sz="1700" spc="-10" dirty="0">
                <a:latin typeface="Calibri"/>
                <a:cs typeface="Calibri"/>
              </a:rPr>
              <a:t>антикоагулянта </a:t>
            </a:r>
            <a:r>
              <a:rPr sz="1700" dirty="0">
                <a:latin typeface="Calibri"/>
                <a:cs typeface="Calibri"/>
              </a:rPr>
              <a:t>с 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клопидогрелом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и </a:t>
            </a:r>
            <a:r>
              <a:rPr sz="1700" spc="-15" dirty="0">
                <a:latin typeface="Calibri"/>
                <a:cs typeface="Calibri"/>
              </a:rPr>
              <a:t>АСК)</a:t>
            </a:r>
            <a:r>
              <a:rPr sz="1700" spc="1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рекомендуется </a:t>
            </a:r>
            <a:r>
              <a:rPr sz="1700" spc="-5" dirty="0">
                <a:latin typeface="Calibri"/>
                <a:cs typeface="Calibri"/>
              </a:rPr>
              <a:t> использовать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ингибиторы </a:t>
            </a:r>
            <a:r>
              <a:rPr sz="1700" spc="-10" dirty="0">
                <a:latin typeface="Calibri"/>
                <a:cs typeface="Calibri"/>
              </a:rPr>
              <a:t>протонового</a:t>
            </a:r>
            <a:r>
              <a:rPr sz="1700" spc="1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насоса </a:t>
            </a:r>
            <a:r>
              <a:rPr sz="1700" spc="-5" dirty="0">
                <a:latin typeface="Calibri"/>
                <a:cs typeface="Calibri"/>
              </a:rPr>
              <a:t>для </a:t>
            </a:r>
            <a:r>
              <a:rPr sz="1700" spc="-37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снижения риска кровотечений </a:t>
            </a:r>
            <a:r>
              <a:rPr sz="1700" dirty="0">
                <a:latin typeface="Calibri"/>
                <a:cs typeface="Calibri"/>
              </a:rPr>
              <a:t>из верхних </a:t>
            </a:r>
            <a:r>
              <a:rPr sz="1700" spc="-20" dirty="0">
                <a:latin typeface="Calibri"/>
                <a:cs typeface="Calibri"/>
              </a:rPr>
              <a:t>отделов </a:t>
            </a:r>
            <a:r>
              <a:rPr sz="1700" spc="-37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желудочно-кишечного</a:t>
            </a:r>
            <a:r>
              <a:rPr sz="1700" spc="-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тракта.</a:t>
            </a:r>
            <a:endParaRPr sz="1700">
              <a:latin typeface="Calibri"/>
              <a:cs typeface="Calibri"/>
            </a:endParaRPr>
          </a:p>
          <a:p>
            <a:pPr marL="274320">
              <a:lnSpc>
                <a:spcPts val="2039"/>
              </a:lnSpc>
            </a:pPr>
            <a:r>
              <a:rPr sz="1700" b="1" spc="-15" dirty="0">
                <a:latin typeface="Calibri"/>
                <a:cs typeface="Calibri"/>
              </a:rPr>
              <a:t>ЕОК </a:t>
            </a:r>
            <a:r>
              <a:rPr sz="1700" b="1" dirty="0">
                <a:latin typeface="Calibri"/>
                <a:cs typeface="Calibri"/>
              </a:rPr>
              <a:t>IB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(УУР</a:t>
            </a:r>
            <a:r>
              <a:rPr sz="1700" b="1" spc="-45" dirty="0">
                <a:latin typeface="Calibri"/>
                <a:cs typeface="Calibri"/>
              </a:rPr>
              <a:t> </a:t>
            </a:r>
            <a:r>
              <a:rPr sz="1700" b="1" spc="10" dirty="0">
                <a:latin typeface="Calibri"/>
                <a:cs typeface="Calibri"/>
              </a:rPr>
              <a:t>A,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40" dirty="0">
                <a:latin typeface="Calibri"/>
                <a:cs typeface="Calibri"/>
              </a:rPr>
              <a:t>УДД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2)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51689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err="1"/>
              <a:t>Иное</a:t>
            </a:r>
            <a:r>
              <a:rPr spc="-15" dirty="0"/>
              <a:t> </a:t>
            </a:r>
            <a:r>
              <a:rPr spc="-10" dirty="0"/>
              <a:t>медикаментозное</a:t>
            </a:r>
            <a:r>
              <a:rPr dirty="0"/>
              <a:t> </a:t>
            </a:r>
            <a:r>
              <a:rPr spc="-5" dirty="0"/>
              <a:t>лечение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3316" y="1267967"/>
            <a:ext cx="5113020" cy="487108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655" rIns="0" bIns="0" rtlCol="0">
            <a:spAutoFit/>
          </a:bodyPr>
          <a:lstStyle/>
          <a:p>
            <a:pPr marL="274320" marR="155575" indent="-182880">
              <a:lnSpc>
                <a:spcPct val="100000"/>
              </a:lnSpc>
              <a:spcBef>
                <a:spcPts val="26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350" dirty="0">
                <a:latin typeface="Calibri"/>
                <a:cs typeface="Calibri"/>
              </a:rPr>
              <a:t>У </a:t>
            </a:r>
            <a:r>
              <a:rPr sz="1350" spc="-5" dirty="0">
                <a:latin typeface="Calibri"/>
                <a:cs typeface="Calibri"/>
              </a:rPr>
              <a:t>пациентов </a:t>
            </a:r>
            <a:r>
              <a:rPr sz="1350" dirty="0">
                <a:latin typeface="Calibri"/>
                <a:cs typeface="Calibri"/>
              </a:rPr>
              <a:t>с </a:t>
            </a:r>
            <a:r>
              <a:rPr sz="1350" spc="-10" dirty="0">
                <a:latin typeface="Calibri"/>
                <a:cs typeface="Calibri"/>
              </a:rPr>
              <a:t>ОКСбпST </a:t>
            </a:r>
            <a:r>
              <a:rPr sz="1350" dirty="0">
                <a:latin typeface="Calibri"/>
                <a:cs typeface="Calibri"/>
              </a:rPr>
              <a:t>при </a:t>
            </a:r>
            <a:r>
              <a:rPr sz="1350" spc="-5" dirty="0">
                <a:latin typeface="Calibri"/>
                <a:cs typeface="Calibri"/>
              </a:rPr>
              <a:t>концентрации </a:t>
            </a:r>
            <a:r>
              <a:rPr sz="1350" spc="-10" dirty="0">
                <a:latin typeface="Calibri"/>
                <a:cs typeface="Calibri"/>
              </a:rPr>
              <a:t>глюкозы </a:t>
            </a:r>
            <a:r>
              <a:rPr sz="1350" dirty="0">
                <a:latin typeface="Calibri"/>
                <a:cs typeface="Calibri"/>
              </a:rPr>
              <a:t>в крови </a:t>
            </a:r>
            <a:r>
              <a:rPr sz="1350" spc="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выше </a:t>
            </a:r>
            <a:r>
              <a:rPr sz="1350" dirty="0">
                <a:latin typeface="Calibri"/>
                <a:cs typeface="Calibri"/>
              </a:rPr>
              <a:t>10 </a:t>
            </a:r>
            <a:r>
              <a:rPr sz="1350" spc="-5" dirty="0">
                <a:latin typeface="Calibri"/>
                <a:cs typeface="Calibri"/>
              </a:rPr>
              <a:t>ммоль/л рекомендуется использование 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сахароснижающих лекарственных средств </a:t>
            </a:r>
            <a:r>
              <a:rPr sz="1350" dirty="0">
                <a:latin typeface="Calibri"/>
                <a:cs typeface="Calibri"/>
              </a:rPr>
              <a:t>для </a:t>
            </a:r>
            <a:r>
              <a:rPr sz="1350" spc="-5" dirty="0">
                <a:latin typeface="Calibri"/>
                <a:cs typeface="Calibri"/>
              </a:rPr>
              <a:t>контроля </a:t>
            </a:r>
            <a:r>
              <a:rPr sz="1350" dirty="0">
                <a:latin typeface="Calibri"/>
                <a:cs typeface="Calibri"/>
              </a:rPr>
              <a:t>уровня </a:t>
            </a:r>
            <a:r>
              <a:rPr sz="1350" spc="-295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гликемии.</a:t>
            </a:r>
            <a:endParaRPr sz="135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350" b="1" spc="-10" dirty="0">
                <a:latin typeface="Calibri"/>
                <a:cs typeface="Calibri"/>
              </a:rPr>
              <a:t>ЕОК</a:t>
            </a:r>
            <a:r>
              <a:rPr sz="1350" b="1" spc="-25" dirty="0">
                <a:latin typeface="Calibri"/>
                <a:cs typeface="Calibri"/>
              </a:rPr>
              <a:t> </a:t>
            </a:r>
            <a:r>
              <a:rPr sz="1350" b="1" spc="-5" dirty="0">
                <a:latin typeface="Calibri"/>
                <a:cs typeface="Calibri"/>
              </a:rPr>
              <a:t>IIaС</a:t>
            </a:r>
            <a:r>
              <a:rPr sz="1350" b="1" spc="-25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(УУР</a:t>
            </a:r>
            <a:r>
              <a:rPr sz="1350" b="1" spc="-30" dirty="0">
                <a:latin typeface="Calibri"/>
                <a:cs typeface="Calibri"/>
              </a:rPr>
              <a:t> </a:t>
            </a:r>
            <a:r>
              <a:rPr sz="1350" b="1" spc="-10" dirty="0">
                <a:latin typeface="Calibri"/>
                <a:cs typeface="Calibri"/>
              </a:rPr>
              <a:t>B,</a:t>
            </a:r>
            <a:r>
              <a:rPr sz="1350" b="1" spc="-5" dirty="0">
                <a:latin typeface="Calibri"/>
                <a:cs typeface="Calibri"/>
              </a:rPr>
              <a:t> </a:t>
            </a:r>
            <a:r>
              <a:rPr sz="1350" b="1" spc="-30" dirty="0">
                <a:latin typeface="Calibri"/>
                <a:cs typeface="Calibri"/>
              </a:rPr>
              <a:t>УДД </a:t>
            </a:r>
            <a:r>
              <a:rPr sz="1350" b="1" dirty="0">
                <a:latin typeface="Calibri"/>
                <a:cs typeface="Calibri"/>
              </a:rPr>
              <a:t>2)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00">
              <a:latin typeface="Calibri"/>
              <a:cs typeface="Calibri"/>
            </a:endParaRPr>
          </a:p>
          <a:p>
            <a:pPr marL="274320" marR="114300" indent="-182880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350" dirty="0">
                <a:latin typeface="Calibri"/>
                <a:cs typeface="Calibri"/>
              </a:rPr>
              <a:t>У </a:t>
            </a:r>
            <a:r>
              <a:rPr sz="1350" spc="-5" dirty="0">
                <a:latin typeface="Calibri"/>
                <a:cs typeface="Calibri"/>
              </a:rPr>
              <a:t>пациентов </a:t>
            </a:r>
            <a:r>
              <a:rPr sz="1350" dirty="0">
                <a:latin typeface="Calibri"/>
                <a:cs typeface="Calibri"/>
              </a:rPr>
              <a:t>с </a:t>
            </a:r>
            <a:r>
              <a:rPr sz="1350" spc="-10" dirty="0">
                <a:latin typeface="Calibri"/>
                <a:cs typeface="Calibri"/>
              </a:rPr>
              <a:t>ОКСбпST </a:t>
            </a:r>
            <a:r>
              <a:rPr sz="1350" spc="-5" dirty="0">
                <a:latin typeface="Calibri"/>
                <a:cs typeface="Calibri"/>
              </a:rPr>
              <a:t>(с </a:t>
            </a:r>
            <a:r>
              <a:rPr sz="1350" dirty="0">
                <a:latin typeface="Calibri"/>
                <a:cs typeface="Calibri"/>
              </a:rPr>
              <a:t>СД и </a:t>
            </a:r>
            <a:r>
              <a:rPr sz="1350" spc="-5" dirty="0">
                <a:latin typeface="Calibri"/>
                <a:cs typeface="Calibri"/>
              </a:rPr>
              <a:t>без него) </a:t>
            </a:r>
            <a:r>
              <a:rPr sz="1350" dirty="0">
                <a:latin typeface="Calibri"/>
                <a:cs typeface="Calibri"/>
              </a:rPr>
              <a:t>не </a:t>
            </a:r>
            <a:r>
              <a:rPr sz="1350" spc="-5" dirty="0">
                <a:latin typeface="Calibri"/>
                <a:cs typeface="Calibri"/>
              </a:rPr>
              <a:t>рекомендуется 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использовать одновременную инфузию инсулинов </a:t>
            </a:r>
            <a:r>
              <a:rPr sz="1350" dirty="0">
                <a:latin typeface="Calibri"/>
                <a:cs typeface="Calibri"/>
              </a:rPr>
              <a:t>и </a:t>
            </a:r>
            <a:r>
              <a:rPr sz="1350" spc="-5" dirty="0">
                <a:latin typeface="Calibri"/>
                <a:cs typeface="Calibri"/>
              </a:rPr>
              <a:t>декстрозы, </a:t>
            </a:r>
            <a:r>
              <a:rPr sz="1350" spc="-29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одновременную инфузию инсулинов, декстрозы </a:t>
            </a:r>
            <a:r>
              <a:rPr sz="1350" dirty="0">
                <a:latin typeface="Calibri"/>
                <a:cs typeface="Calibri"/>
              </a:rPr>
              <a:t>и </a:t>
            </a:r>
            <a:r>
              <a:rPr sz="1350" spc="-10" dirty="0">
                <a:latin typeface="Calibri"/>
                <a:cs typeface="Calibri"/>
              </a:rPr>
              <a:t>калия </a:t>
            </a:r>
            <a:r>
              <a:rPr sz="1350" spc="-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хлорида из-за </a:t>
            </a:r>
            <a:r>
              <a:rPr sz="1350" spc="-5" dirty="0">
                <a:latin typeface="Calibri"/>
                <a:cs typeface="Calibri"/>
              </a:rPr>
              <a:t>отсутствия доказательств </a:t>
            </a:r>
            <a:r>
              <a:rPr sz="1350" spc="-10" dirty="0">
                <a:latin typeface="Calibri"/>
                <a:cs typeface="Calibri"/>
              </a:rPr>
              <a:t>положительного </a:t>
            </a:r>
            <a:r>
              <a:rPr sz="1350" spc="-5" dirty="0">
                <a:latin typeface="Calibri"/>
                <a:cs typeface="Calibri"/>
              </a:rPr>
              <a:t> влияния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на</a:t>
            </a:r>
            <a:r>
              <a:rPr sz="1350" spc="8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смертность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и</a:t>
            </a:r>
            <a:r>
              <a:rPr sz="1350" spc="7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частоту</a:t>
            </a:r>
            <a:r>
              <a:rPr sz="1350" spc="5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нефатальных</a:t>
            </a:r>
            <a:r>
              <a:rPr sz="1350" spc="6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осложнений. </a:t>
            </a:r>
            <a:r>
              <a:rPr sz="1350" spc="5" dirty="0">
                <a:latin typeface="Calibri"/>
                <a:cs typeface="Calibri"/>
              </a:rPr>
              <a:t> </a:t>
            </a:r>
            <a:r>
              <a:rPr sz="1350" b="1" spc="-10" dirty="0">
                <a:latin typeface="Calibri"/>
                <a:cs typeface="Calibri"/>
              </a:rPr>
              <a:t>ЕОК</a:t>
            </a:r>
            <a:r>
              <a:rPr sz="1350" b="1" spc="-20" dirty="0">
                <a:latin typeface="Calibri"/>
                <a:cs typeface="Calibri"/>
              </a:rPr>
              <a:t> </a:t>
            </a:r>
            <a:r>
              <a:rPr sz="1350" b="1" spc="-5" dirty="0">
                <a:latin typeface="Calibri"/>
                <a:cs typeface="Calibri"/>
              </a:rPr>
              <a:t>IIIC </a:t>
            </a:r>
            <a:r>
              <a:rPr sz="1350" b="1" dirty="0">
                <a:latin typeface="Calibri"/>
                <a:cs typeface="Calibri"/>
              </a:rPr>
              <a:t>(УУР</a:t>
            </a:r>
            <a:r>
              <a:rPr sz="1350" b="1" spc="-20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С,</a:t>
            </a:r>
            <a:r>
              <a:rPr sz="1350" b="1" spc="-10" dirty="0">
                <a:latin typeface="Calibri"/>
                <a:cs typeface="Calibri"/>
              </a:rPr>
              <a:t> </a:t>
            </a:r>
            <a:r>
              <a:rPr sz="1350" b="1" spc="-30" dirty="0">
                <a:latin typeface="Calibri"/>
                <a:cs typeface="Calibri"/>
              </a:rPr>
              <a:t>УДД</a:t>
            </a:r>
            <a:r>
              <a:rPr sz="1350" b="1" spc="-20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5)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06FC0"/>
              </a:buClr>
              <a:buFont typeface="Arial MT"/>
              <a:buChar char="•"/>
            </a:pPr>
            <a:endParaRPr sz="1300">
              <a:latin typeface="Calibri"/>
              <a:cs typeface="Calibri"/>
            </a:endParaRPr>
          </a:p>
          <a:p>
            <a:pPr marL="274320" marR="340360" indent="-182880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350" dirty="0">
                <a:latin typeface="Calibri"/>
                <a:cs typeface="Calibri"/>
              </a:rPr>
              <a:t>У </a:t>
            </a:r>
            <a:r>
              <a:rPr sz="1350" spc="-5" dirty="0">
                <a:latin typeface="Calibri"/>
                <a:cs typeface="Calibri"/>
              </a:rPr>
              <a:t>пациентов </a:t>
            </a:r>
            <a:r>
              <a:rPr sz="1350" dirty="0">
                <a:latin typeface="Calibri"/>
                <a:cs typeface="Calibri"/>
              </a:rPr>
              <a:t>с </a:t>
            </a:r>
            <a:r>
              <a:rPr sz="1350" spc="-10" dirty="0">
                <a:latin typeface="Calibri"/>
                <a:cs typeface="Calibri"/>
              </a:rPr>
              <a:t>ОКСбпST </a:t>
            </a:r>
            <a:r>
              <a:rPr sz="1350" dirty="0">
                <a:latin typeface="Calibri"/>
                <a:cs typeface="Calibri"/>
              </a:rPr>
              <a:t>не </a:t>
            </a:r>
            <a:r>
              <a:rPr sz="1350" spc="-5" dirty="0">
                <a:latin typeface="Calibri"/>
                <a:cs typeface="Calibri"/>
              </a:rPr>
              <a:t>рекомендуется использовать 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нестероидные противовоспалительные средства </a:t>
            </a:r>
            <a:r>
              <a:rPr sz="1350" dirty="0">
                <a:latin typeface="Calibri"/>
                <a:cs typeface="Calibri"/>
              </a:rPr>
              <a:t>(за </a:t>
            </a:r>
            <a:r>
              <a:rPr sz="1350" spc="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исключением </a:t>
            </a:r>
            <a:r>
              <a:rPr sz="1350" spc="-5" dirty="0">
                <a:latin typeface="Calibri"/>
                <a:cs typeface="Calibri"/>
              </a:rPr>
              <a:t>низких доз </a:t>
            </a:r>
            <a:r>
              <a:rPr sz="1350" spc="-15" dirty="0">
                <a:latin typeface="Calibri"/>
                <a:cs typeface="Calibri"/>
              </a:rPr>
              <a:t>АСК </a:t>
            </a:r>
            <a:r>
              <a:rPr sz="1350" dirty="0">
                <a:latin typeface="Calibri"/>
                <a:cs typeface="Calibri"/>
              </a:rPr>
              <a:t>в </a:t>
            </a:r>
            <a:r>
              <a:rPr sz="1350" spc="-5" dirty="0">
                <a:latin typeface="Calibri"/>
                <a:cs typeface="Calibri"/>
              </a:rPr>
              <a:t>качестве антиагреганта) </a:t>
            </a:r>
            <a:r>
              <a:rPr sz="1350" dirty="0">
                <a:latin typeface="Calibri"/>
                <a:cs typeface="Calibri"/>
              </a:rPr>
              <a:t>из-за </a:t>
            </a:r>
            <a:r>
              <a:rPr sz="1350" spc="-29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неблагоприятного</a:t>
            </a:r>
            <a:r>
              <a:rPr sz="1350" spc="-4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влияния</a:t>
            </a:r>
            <a:r>
              <a:rPr sz="1350" spc="-4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на</a:t>
            </a:r>
            <a:r>
              <a:rPr sz="1350" spc="-1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прогноз.</a:t>
            </a:r>
            <a:endParaRPr sz="135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350" b="1" spc="-10" dirty="0">
                <a:latin typeface="Calibri"/>
                <a:cs typeface="Calibri"/>
              </a:rPr>
              <a:t>ЕОК</a:t>
            </a:r>
            <a:r>
              <a:rPr sz="1350" b="1" spc="-30" dirty="0">
                <a:latin typeface="Calibri"/>
                <a:cs typeface="Calibri"/>
              </a:rPr>
              <a:t> </a:t>
            </a:r>
            <a:r>
              <a:rPr sz="1350" b="1" spc="-5" dirty="0">
                <a:latin typeface="Calibri"/>
                <a:cs typeface="Calibri"/>
              </a:rPr>
              <a:t>IIIB</a:t>
            </a:r>
            <a:r>
              <a:rPr sz="1350" b="1" dirty="0">
                <a:latin typeface="Calibri"/>
                <a:cs typeface="Calibri"/>
              </a:rPr>
              <a:t> (УУР</a:t>
            </a:r>
            <a:r>
              <a:rPr sz="1350" b="1" spc="-45" dirty="0">
                <a:latin typeface="Calibri"/>
                <a:cs typeface="Calibri"/>
              </a:rPr>
              <a:t> </a:t>
            </a:r>
            <a:r>
              <a:rPr sz="1350" b="1" spc="5" dirty="0">
                <a:latin typeface="Calibri"/>
                <a:cs typeface="Calibri"/>
              </a:rPr>
              <a:t>А,</a:t>
            </a:r>
            <a:r>
              <a:rPr sz="1350" b="1" spc="-10" dirty="0">
                <a:latin typeface="Calibri"/>
                <a:cs typeface="Calibri"/>
              </a:rPr>
              <a:t> </a:t>
            </a:r>
            <a:r>
              <a:rPr sz="1350" b="1" spc="-30" dirty="0">
                <a:latin typeface="Calibri"/>
                <a:cs typeface="Calibri"/>
              </a:rPr>
              <a:t>УДД </a:t>
            </a:r>
            <a:r>
              <a:rPr sz="1350" b="1" dirty="0">
                <a:latin typeface="Calibri"/>
                <a:cs typeface="Calibri"/>
              </a:rPr>
              <a:t>1)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Calibri"/>
              <a:cs typeface="Calibri"/>
            </a:endParaRPr>
          </a:p>
          <a:p>
            <a:pPr marL="274320" marR="511175" indent="-182880">
              <a:lnSpc>
                <a:spcPct val="100000"/>
              </a:lnSpc>
              <a:spcBef>
                <a:spcPts val="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350" dirty="0">
                <a:latin typeface="Calibri"/>
                <a:cs typeface="Calibri"/>
              </a:rPr>
              <a:t>У </a:t>
            </a:r>
            <a:r>
              <a:rPr sz="1350" spc="-5" dirty="0">
                <a:latin typeface="Calibri"/>
                <a:cs typeface="Calibri"/>
              </a:rPr>
              <a:t>пациентов </a:t>
            </a:r>
            <a:r>
              <a:rPr sz="1350" dirty="0">
                <a:latin typeface="Calibri"/>
                <a:cs typeface="Calibri"/>
              </a:rPr>
              <a:t>с </a:t>
            </a:r>
            <a:r>
              <a:rPr sz="1350" spc="-10" dirty="0">
                <a:latin typeface="Calibri"/>
                <a:cs typeface="Calibri"/>
              </a:rPr>
              <a:t>ОКСбпST </a:t>
            </a:r>
            <a:r>
              <a:rPr sz="1350" dirty="0">
                <a:latin typeface="Calibri"/>
                <a:cs typeface="Calibri"/>
              </a:rPr>
              <a:t>и </a:t>
            </a:r>
            <a:r>
              <a:rPr sz="1350" spc="-5" dirty="0">
                <a:latin typeface="Calibri"/>
                <a:cs typeface="Calibri"/>
              </a:rPr>
              <a:t>анемией, </a:t>
            </a:r>
            <a:r>
              <a:rPr sz="1350" dirty="0">
                <a:latin typeface="Calibri"/>
                <a:cs typeface="Calibri"/>
              </a:rPr>
              <a:t>не имеющих </a:t>
            </a:r>
            <a:r>
              <a:rPr sz="1350" spc="-5" dirty="0">
                <a:latin typeface="Calibri"/>
                <a:cs typeface="Calibri"/>
              </a:rPr>
              <a:t>признаков </a:t>
            </a:r>
            <a:r>
              <a:rPr sz="1350" spc="-295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продолжающегося </a:t>
            </a:r>
            <a:r>
              <a:rPr sz="1350" spc="-5" dirty="0">
                <a:latin typeface="Calibri"/>
                <a:cs typeface="Calibri"/>
              </a:rPr>
              <a:t>кровотечения </a:t>
            </a:r>
            <a:r>
              <a:rPr sz="1350" dirty="0">
                <a:latin typeface="Calibri"/>
                <a:cs typeface="Calibri"/>
              </a:rPr>
              <a:t>и </a:t>
            </a:r>
            <a:r>
              <a:rPr sz="1350" spc="-10" dirty="0">
                <a:latin typeface="Calibri"/>
                <a:cs typeface="Calibri"/>
              </a:rPr>
              <a:t>гемодинамической </a:t>
            </a:r>
            <a:r>
              <a:rPr sz="1350" spc="-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нестабильности, </a:t>
            </a:r>
            <a:r>
              <a:rPr sz="1350" spc="-5" dirty="0">
                <a:latin typeface="Calibri"/>
                <a:cs typeface="Calibri"/>
              </a:rPr>
              <a:t>целесообразность гемотрансфузии 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рекомендуется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рассматривать</a:t>
            </a:r>
            <a:r>
              <a:rPr sz="1350" spc="-1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при</a:t>
            </a:r>
            <a:r>
              <a:rPr sz="1350" spc="-2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снижении</a:t>
            </a:r>
            <a:r>
              <a:rPr sz="1350" spc="-2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уровня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55664" y="1267967"/>
            <a:ext cx="5113020" cy="440182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655" rIns="0" bIns="0" rtlCol="0">
            <a:spAutoFit/>
          </a:bodyPr>
          <a:lstStyle/>
          <a:p>
            <a:pPr marL="274955" marR="140335">
              <a:lnSpc>
                <a:spcPct val="100000"/>
              </a:lnSpc>
              <a:spcBef>
                <a:spcPts val="265"/>
              </a:spcBef>
            </a:pPr>
            <a:r>
              <a:rPr sz="1350" spc="-5" dirty="0">
                <a:latin typeface="Calibri"/>
                <a:cs typeface="Calibri"/>
              </a:rPr>
              <a:t>гематокрита менее </a:t>
            </a:r>
            <a:r>
              <a:rPr sz="1350" dirty="0">
                <a:latin typeface="Calibri"/>
                <a:cs typeface="Calibri"/>
              </a:rPr>
              <a:t>25% и/или </a:t>
            </a:r>
            <a:r>
              <a:rPr sz="1350" spc="-10" dirty="0">
                <a:latin typeface="Calibri"/>
                <a:cs typeface="Calibri"/>
              </a:rPr>
              <a:t>гемоглобина </a:t>
            </a:r>
            <a:r>
              <a:rPr sz="1350" spc="-5" dirty="0">
                <a:latin typeface="Calibri"/>
                <a:cs typeface="Calibri"/>
              </a:rPr>
              <a:t>менее </a:t>
            </a:r>
            <a:r>
              <a:rPr sz="1350" dirty="0">
                <a:latin typeface="Calibri"/>
                <a:cs typeface="Calibri"/>
              </a:rPr>
              <a:t>70 г/л для </a:t>
            </a:r>
            <a:r>
              <a:rPr sz="1350" spc="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уменьшения</a:t>
            </a:r>
            <a:r>
              <a:rPr sz="1350" spc="20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риска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осложнений,</a:t>
            </a:r>
            <a:r>
              <a:rPr sz="1350" spc="-3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связанных</a:t>
            </a:r>
            <a:r>
              <a:rPr sz="1350" spc="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с</a:t>
            </a:r>
            <a:r>
              <a:rPr sz="1350" spc="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гемотрансфузий,</a:t>
            </a:r>
            <a:r>
              <a:rPr sz="1350" spc="-2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и </a:t>
            </a:r>
            <a:r>
              <a:rPr sz="1350" spc="-29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возможного неблагоприятного влияния гемотрансфузий на </a:t>
            </a:r>
            <a:r>
              <a:rPr sz="1350" dirty="0">
                <a:latin typeface="Calibri"/>
                <a:cs typeface="Calibri"/>
              </a:rPr>
              <a:t> прогноз.</a:t>
            </a:r>
            <a:endParaRPr sz="135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350" b="1" spc="-10" dirty="0">
                <a:latin typeface="Calibri"/>
                <a:cs typeface="Calibri"/>
              </a:rPr>
              <a:t>ЕОК</a:t>
            </a:r>
            <a:r>
              <a:rPr sz="1350" b="1" spc="-25" dirty="0">
                <a:latin typeface="Calibri"/>
                <a:cs typeface="Calibri"/>
              </a:rPr>
              <a:t> </a:t>
            </a:r>
            <a:r>
              <a:rPr sz="1350" b="1" spc="-5" dirty="0">
                <a:latin typeface="Calibri"/>
                <a:cs typeface="Calibri"/>
              </a:rPr>
              <a:t>IIbC</a:t>
            </a:r>
            <a:r>
              <a:rPr sz="1350" b="1" spc="-15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(УУР</a:t>
            </a:r>
            <a:r>
              <a:rPr sz="1350" b="1" spc="-45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C,</a:t>
            </a:r>
            <a:r>
              <a:rPr sz="1350" b="1" spc="-20" dirty="0">
                <a:latin typeface="Calibri"/>
                <a:cs typeface="Calibri"/>
              </a:rPr>
              <a:t> </a:t>
            </a:r>
            <a:r>
              <a:rPr sz="1350" b="1" spc="-30" dirty="0">
                <a:latin typeface="Calibri"/>
                <a:cs typeface="Calibri"/>
              </a:rPr>
              <a:t>УДД </a:t>
            </a:r>
            <a:r>
              <a:rPr sz="1350" b="1" dirty="0">
                <a:latin typeface="Calibri"/>
                <a:cs typeface="Calibri"/>
              </a:rPr>
              <a:t>5)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00">
              <a:latin typeface="Calibri"/>
              <a:cs typeface="Calibri"/>
            </a:endParaRPr>
          </a:p>
          <a:p>
            <a:pPr marL="274955" marR="295910" indent="-183515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350" spc="-5" dirty="0">
                <a:latin typeface="Calibri"/>
                <a:cs typeface="Calibri"/>
              </a:rPr>
              <a:t>Пациентам </a:t>
            </a:r>
            <a:r>
              <a:rPr sz="1350" dirty="0">
                <a:latin typeface="Calibri"/>
                <a:cs typeface="Calibri"/>
              </a:rPr>
              <a:t>с </a:t>
            </a:r>
            <a:r>
              <a:rPr sz="1350" spc="-10" dirty="0">
                <a:latin typeface="Calibri"/>
                <a:cs typeface="Calibri"/>
              </a:rPr>
              <a:t>ОКСбпST </a:t>
            </a:r>
            <a:r>
              <a:rPr sz="1350" dirty="0">
                <a:latin typeface="Calibri"/>
                <a:cs typeface="Calibri"/>
              </a:rPr>
              <a:t>и </a:t>
            </a:r>
            <a:r>
              <a:rPr sz="1350" spc="-5" dirty="0">
                <a:latin typeface="Calibri"/>
                <a:cs typeface="Calibri"/>
              </a:rPr>
              <a:t>устойчивыми суправентрикулярными </a:t>
            </a:r>
            <a:r>
              <a:rPr sz="1350" spc="-29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или </a:t>
            </a:r>
            <a:r>
              <a:rPr sz="1350" spc="-10" dirty="0">
                <a:latin typeface="Calibri"/>
                <a:cs typeface="Calibri"/>
              </a:rPr>
              <a:t>желудочковыми </a:t>
            </a:r>
            <a:r>
              <a:rPr sz="1350" spc="-5" dirty="0">
                <a:latin typeface="Calibri"/>
                <a:cs typeface="Calibri"/>
              </a:rPr>
              <a:t>тахиаритмиями </a:t>
            </a:r>
            <a:r>
              <a:rPr sz="1350" dirty="0">
                <a:latin typeface="Calibri"/>
                <a:cs typeface="Calibri"/>
              </a:rPr>
              <a:t>с </a:t>
            </a:r>
            <a:r>
              <a:rPr sz="1350" spc="-5" dirty="0">
                <a:latin typeface="Calibri"/>
                <a:cs typeface="Calibri"/>
              </a:rPr>
              <a:t>ишемией </a:t>
            </a:r>
            <a:r>
              <a:rPr sz="1350" spc="-10" dirty="0">
                <a:latin typeface="Calibri"/>
                <a:cs typeface="Calibri"/>
              </a:rPr>
              <a:t>миокарда, </a:t>
            </a:r>
            <a:r>
              <a:rPr sz="1350" spc="-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острой </a:t>
            </a:r>
            <a:r>
              <a:rPr sz="1350" spc="-5" dirty="0">
                <a:latin typeface="Calibri"/>
                <a:cs typeface="Calibri"/>
              </a:rPr>
              <a:t>сердечной недостаточностью </a:t>
            </a:r>
            <a:r>
              <a:rPr sz="1350" dirty="0">
                <a:latin typeface="Calibri"/>
                <a:cs typeface="Calibri"/>
              </a:rPr>
              <a:t>или остановкой </a:t>
            </a:r>
            <a:r>
              <a:rPr sz="1350" spc="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кровообращения рекомендуется немедленное проведение 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наружной электрической </a:t>
            </a:r>
            <a:r>
              <a:rPr sz="1350" spc="-10" dirty="0">
                <a:latin typeface="Calibri"/>
                <a:cs typeface="Calibri"/>
              </a:rPr>
              <a:t>кардиоверсии </a:t>
            </a:r>
            <a:r>
              <a:rPr sz="1350" dirty="0">
                <a:latin typeface="Calibri"/>
                <a:cs typeface="Calibri"/>
              </a:rPr>
              <a:t>для </a:t>
            </a:r>
            <a:r>
              <a:rPr sz="1350" spc="-5" dirty="0">
                <a:latin typeface="Calibri"/>
                <a:cs typeface="Calibri"/>
              </a:rPr>
              <a:t>предотвращения </a:t>
            </a:r>
            <a:r>
              <a:rPr sz="1350" spc="-29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прогрессирования</a:t>
            </a:r>
            <a:r>
              <a:rPr sz="1350" spc="-2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осложнений</a:t>
            </a:r>
            <a:r>
              <a:rPr sz="1350" spc="-4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и</a:t>
            </a:r>
            <a:r>
              <a:rPr sz="1350" spc="-2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смерти.</a:t>
            </a:r>
            <a:endParaRPr sz="135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350" b="1" spc="-10" dirty="0">
                <a:latin typeface="Calibri"/>
                <a:cs typeface="Calibri"/>
              </a:rPr>
              <a:t>ЕОК</a:t>
            </a:r>
            <a:r>
              <a:rPr sz="1350" b="1" spc="-30" dirty="0">
                <a:latin typeface="Calibri"/>
                <a:cs typeface="Calibri"/>
              </a:rPr>
              <a:t> </a:t>
            </a:r>
            <a:r>
              <a:rPr sz="1350" b="1" spc="-5" dirty="0">
                <a:latin typeface="Calibri"/>
                <a:cs typeface="Calibri"/>
              </a:rPr>
              <a:t>IС</a:t>
            </a:r>
            <a:r>
              <a:rPr sz="1350" b="1" spc="-15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(УУР</a:t>
            </a:r>
            <a:r>
              <a:rPr sz="1350" b="1" spc="-30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С,</a:t>
            </a:r>
            <a:r>
              <a:rPr sz="1350" b="1" spc="-30" dirty="0">
                <a:latin typeface="Calibri"/>
                <a:cs typeface="Calibri"/>
              </a:rPr>
              <a:t> УДД</a:t>
            </a:r>
            <a:r>
              <a:rPr sz="1350" b="1" spc="-25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4)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00">
              <a:latin typeface="Calibri"/>
              <a:cs typeface="Calibri"/>
            </a:endParaRPr>
          </a:p>
          <a:p>
            <a:pPr marL="274955" marR="626110" indent="-183515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350" spc="-5" dirty="0">
                <a:latin typeface="Calibri"/>
                <a:cs typeface="Calibri"/>
              </a:rPr>
              <a:t>Пациентам </a:t>
            </a:r>
            <a:r>
              <a:rPr sz="1350" dirty="0">
                <a:latin typeface="Calibri"/>
                <a:cs typeface="Calibri"/>
              </a:rPr>
              <a:t>с </a:t>
            </a:r>
            <a:r>
              <a:rPr sz="1350" spc="-25" dirty="0">
                <a:latin typeface="Calibri"/>
                <a:cs typeface="Calibri"/>
              </a:rPr>
              <a:t>ОКСбпST, </a:t>
            </a:r>
            <a:r>
              <a:rPr sz="1350" dirty="0">
                <a:latin typeface="Calibri"/>
                <a:cs typeface="Calibri"/>
              </a:rPr>
              <a:t>у </a:t>
            </a:r>
            <a:r>
              <a:rPr sz="1350" spc="-5" dirty="0">
                <a:latin typeface="Calibri"/>
                <a:cs typeface="Calibri"/>
              </a:rPr>
              <a:t>которых </a:t>
            </a:r>
            <a:r>
              <a:rPr sz="1350" dirty="0">
                <a:latin typeface="Calibri"/>
                <a:cs typeface="Calibri"/>
              </a:rPr>
              <a:t>были </a:t>
            </a:r>
            <a:r>
              <a:rPr sz="1350" spc="-5" dirty="0">
                <a:latin typeface="Calibri"/>
                <a:cs typeface="Calibri"/>
              </a:rPr>
              <a:t>зарегистрированы </a:t>
            </a:r>
            <a:r>
              <a:rPr sz="1350" spc="-295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желудочковые </a:t>
            </a:r>
            <a:r>
              <a:rPr sz="1350" spc="-5" dirty="0">
                <a:latin typeface="Calibri"/>
                <a:cs typeface="Calibri"/>
              </a:rPr>
              <a:t>тахиаритмии, рекомендуется коррекция 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гипокалиемии, гипомагниемии </a:t>
            </a:r>
            <a:r>
              <a:rPr sz="1350" dirty="0">
                <a:latin typeface="Calibri"/>
                <a:cs typeface="Calibri"/>
              </a:rPr>
              <a:t>и </a:t>
            </a:r>
            <a:r>
              <a:rPr sz="1350" spc="-5" dirty="0">
                <a:latin typeface="Calibri"/>
                <a:cs typeface="Calibri"/>
              </a:rPr>
              <a:t>применение бета- 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адреноблокаторов </a:t>
            </a:r>
            <a:r>
              <a:rPr sz="1350" dirty="0">
                <a:latin typeface="Calibri"/>
                <a:cs typeface="Calibri"/>
              </a:rPr>
              <a:t>для </a:t>
            </a:r>
            <a:r>
              <a:rPr sz="1350" spc="-5" dirty="0">
                <a:latin typeface="Calibri"/>
                <a:cs typeface="Calibri"/>
              </a:rPr>
              <a:t>уменьшения </a:t>
            </a:r>
            <a:r>
              <a:rPr sz="1350" spc="-10" dirty="0">
                <a:latin typeface="Calibri"/>
                <a:cs typeface="Calibri"/>
              </a:rPr>
              <a:t>риска </a:t>
            </a:r>
            <a:r>
              <a:rPr sz="1350" spc="-5" dirty="0">
                <a:latin typeface="Calibri"/>
                <a:cs typeface="Calibri"/>
              </a:rPr>
              <a:t>утяжеления 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желудочковых</a:t>
            </a:r>
            <a:r>
              <a:rPr sz="1350" spc="-45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аритмий</a:t>
            </a:r>
            <a:r>
              <a:rPr sz="1350" spc="-2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и</a:t>
            </a:r>
            <a:r>
              <a:rPr sz="1350" spc="-2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аритмической</a:t>
            </a:r>
            <a:r>
              <a:rPr sz="1350" spc="-10" dirty="0">
                <a:latin typeface="Calibri"/>
                <a:cs typeface="Calibri"/>
              </a:rPr>
              <a:t> </a:t>
            </a:r>
            <a:r>
              <a:rPr sz="1350" spc="-5" dirty="0">
                <a:latin typeface="Calibri"/>
                <a:cs typeface="Calibri"/>
              </a:rPr>
              <a:t>смерти.</a:t>
            </a:r>
            <a:endParaRPr sz="135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350" b="1" spc="-10" dirty="0">
                <a:latin typeface="Calibri"/>
                <a:cs typeface="Calibri"/>
              </a:rPr>
              <a:t>ЕОК</a:t>
            </a:r>
            <a:r>
              <a:rPr sz="1350" b="1" spc="-30" dirty="0">
                <a:latin typeface="Calibri"/>
                <a:cs typeface="Calibri"/>
              </a:rPr>
              <a:t> </a:t>
            </a:r>
            <a:r>
              <a:rPr sz="1350" b="1" spc="-5" dirty="0">
                <a:latin typeface="Calibri"/>
                <a:cs typeface="Calibri"/>
              </a:rPr>
              <a:t>IC</a:t>
            </a:r>
            <a:r>
              <a:rPr sz="1350" b="1" spc="-15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(УУР</a:t>
            </a:r>
            <a:r>
              <a:rPr sz="1350" b="1" spc="-30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С,</a:t>
            </a:r>
            <a:r>
              <a:rPr sz="1350" b="1" spc="-30" dirty="0">
                <a:latin typeface="Calibri"/>
                <a:cs typeface="Calibri"/>
              </a:rPr>
              <a:t> УДД</a:t>
            </a:r>
            <a:r>
              <a:rPr sz="1350" b="1" spc="-25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4)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3316" y="1267967"/>
            <a:ext cx="10945495" cy="175450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0480" rIns="0" bIns="0" rtlCol="0">
            <a:spAutoFit/>
          </a:bodyPr>
          <a:lstStyle/>
          <a:p>
            <a:pPr marL="274320" marR="112395" indent="-182880">
              <a:lnSpc>
                <a:spcPct val="100000"/>
              </a:lnSpc>
              <a:spcBef>
                <a:spcPts val="240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800" dirty="0">
                <a:latin typeface="Calibri"/>
                <a:cs typeface="Calibri"/>
              </a:rPr>
              <a:t>У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пациентов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ОКСбпST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основании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оценки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риска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неблагоприятного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исхода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рекомендуется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выбрать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реализовать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одну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из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стратегий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лечения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стационаре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(КГ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намерением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выполнить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реваскуляризацию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миокарда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(транслюминальная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баллонная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ангиопластика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стентирование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КА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или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операция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КШ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первые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2–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72 </a:t>
            </a:r>
            <a:r>
              <a:rPr sz="1800" spc="-5" dirty="0">
                <a:latin typeface="Calibri"/>
                <a:cs typeface="Calibri"/>
              </a:rPr>
              <a:t>часа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после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госпитализации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или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первоначальное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неинвазивное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лечение)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целью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улучшить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прогноз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обеспечить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контроль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симптомов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заболевания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[274–283].</a:t>
            </a:r>
            <a:endParaRPr sz="18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ЕОК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IA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(УУР </a:t>
            </a:r>
            <a:r>
              <a:rPr sz="1800" b="1" spc="10" dirty="0">
                <a:latin typeface="Calibri"/>
                <a:cs typeface="Calibri"/>
              </a:rPr>
              <a:t>A,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45" dirty="0">
                <a:latin typeface="Calibri"/>
                <a:cs typeface="Calibri"/>
              </a:rPr>
              <a:t>УДД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1)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38506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 err="1"/>
              <a:t>Инвазивное</a:t>
            </a:r>
            <a:r>
              <a:rPr dirty="0"/>
              <a:t> </a:t>
            </a:r>
            <a:r>
              <a:rPr spc="-5" dirty="0"/>
              <a:t>лечение</a:t>
            </a:r>
            <a:r>
              <a:rPr spc="5" dirty="0"/>
              <a:t> </a:t>
            </a:r>
            <a:r>
              <a:rPr spc="-5" dirty="0"/>
              <a:t>1/2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6615" y="61207"/>
            <a:ext cx="38506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 err="1">
                <a:solidFill>
                  <a:srgbClr val="005DAC"/>
                </a:solidFill>
                <a:latin typeface="Calibri"/>
                <a:cs typeface="Calibri"/>
              </a:rPr>
              <a:t>Инвазивное</a:t>
            </a:r>
            <a:r>
              <a:rPr sz="2400" b="1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5DAC"/>
                </a:solidFill>
                <a:latin typeface="Calibri"/>
                <a:cs typeface="Calibri"/>
              </a:rPr>
              <a:t>лечение</a:t>
            </a:r>
            <a:r>
              <a:rPr sz="2400" b="1" spc="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5DAC"/>
                </a:solidFill>
                <a:latin typeface="Calibri"/>
                <a:cs typeface="Calibri"/>
              </a:rPr>
              <a:t>2/2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6950" y="1205239"/>
            <a:ext cx="6312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5DAC"/>
                </a:solidFill>
                <a:latin typeface="Calibri"/>
                <a:cs typeface="Calibri"/>
              </a:rPr>
              <a:t>Приложение</a:t>
            </a:r>
            <a:r>
              <a:rPr sz="1800" b="1" spc="-1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5DAC"/>
                </a:solidFill>
                <a:latin typeface="Calibri"/>
                <a:cs typeface="Calibri"/>
              </a:rPr>
              <a:t>Б1.</a:t>
            </a:r>
            <a:r>
              <a:rPr sz="1800" b="1" spc="-2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5DAC"/>
                </a:solidFill>
                <a:latin typeface="Calibri"/>
                <a:cs typeface="Calibri"/>
              </a:rPr>
              <a:t>Выбор</a:t>
            </a:r>
            <a:r>
              <a:rPr sz="1800" b="1" spc="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5DAC"/>
                </a:solidFill>
                <a:latin typeface="Calibri"/>
                <a:cs typeface="Calibri"/>
              </a:rPr>
              <a:t>стратегии</a:t>
            </a:r>
            <a:r>
              <a:rPr sz="1800" b="1" spc="-3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5DAC"/>
                </a:solidFill>
                <a:latin typeface="Calibri"/>
                <a:cs typeface="Calibri"/>
              </a:rPr>
              <a:t>ведения</a:t>
            </a:r>
            <a:r>
              <a:rPr sz="1800" b="1" spc="-2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5DAC"/>
                </a:solidFill>
                <a:latin typeface="Calibri"/>
                <a:cs typeface="Calibri"/>
              </a:rPr>
              <a:t>пациента</a:t>
            </a:r>
            <a:r>
              <a:rPr sz="1800" b="1" dirty="0">
                <a:solidFill>
                  <a:srgbClr val="005DAC"/>
                </a:solidFill>
                <a:latin typeface="Calibri"/>
                <a:cs typeface="Calibri"/>
              </a:rPr>
              <a:t> с</a:t>
            </a:r>
            <a:r>
              <a:rPr sz="1800" b="1" spc="-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005DAC"/>
                </a:solidFill>
                <a:latin typeface="Calibri"/>
                <a:cs typeface="Calibri"/>
              </a:rPr>
              <a:t>ОКСбпST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3316" y="1691640"/>
            <a:ext cx="10945367" cy="4622291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53975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err="1"/>
              <a:t>Способы</a:t>
            </a:r>
            <a:r>
              <a:rPr spc="-20" dirty="0"/>
              <a:t> </a:t>
            </a:r>
            <a:r>
              <a:rPr spc="-5" dirty="0"/>
              <a:t>инвазивного</a:t>
            </a:r>
            <a:r>
              <a:rPr spc="-15" dirty="0"/>
              <a:t> </a:t>
            </a:r>
            <a:r>
              <a:rPr spc="-5" dirty="0"/>
              <a:t>лечения</a:t>
            </a:r>
            <a:r>
              <a:rPr spc="5" dirty="0"/>
              <a:t> </a:t>
            </a:r>
            <a:r>
              <a:rPr spc="-5" dirty="0"/>
              <a:t>1/2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3316" y="1267967"/>
            <a:ext cx="5113020" cy="378587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020" rIns="0" bIns="0" rtlCol="0">
            <a:spAutoFit/>
          </a:bodyPr>
          <a:lstStyle/>
          <a:p>
            <a:pPr marL="274320" marR="113030" indent="-182880">
              <a:lnSpc>
                <a:spcPct val="100000"/>
              </a:lnSpc>
              <a:spcBef>
                <a:spcPts val="260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500" dirty="0">
                <a:latin typeface="Calibri"/>
                <a:cs typeface="Calibri"/>
              </a:rPr>
              <a:t>У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большинства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пациентов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с</a:t>
            </a:r>
            <a:r>
              <a:rPr sz="1500" spc="-10" dirty="0">
                <a:latin typeface="Calibri"/>
                <a:cs typeface="Calibri"/>
              </a:rPr>
              <a:t> односоcудистым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поражением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рекомендуется </a:t>
            </a:r>
            <a:r>
              <a:rPr sz="1500" spc="-5" dirty="0">
                <a:latin typeface="Calibri"/>
                <a:cs typeface="Calibri"/>
              </a:rPr>
              <a:t>выполнять ЧКВ </a:t>
            </a:r>
            <a:r>
              <a:rPr sz="1500" dirty="0">
                <a:latin typeface="Calibri"/>
                <a:cs typeface="Calibri"/>
              </a:rPr>
              <a:t>на </a:t>
            </a:r>
            <a:r>
              <a:rPr sz="1500" spc="-5" dirty="0">
                <a:latin typeface="Calibri"/>
                <a:cs typeface="Calibri"/>
              </a:rPr>
              <a:t>симптом-связанном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стенозе (окклюзии) сразу после </a:t>
            </a:r>
            <a:r>
              <a:rPr sz="1500" dirty="0">
                <a:latin typeface="Calibri"/>
                <a:cs typeface="Calibri"/>
              </a:rPr>
              <a:t>КГ с </a:t>
            </a:r>
            <a:r>
              <a:rPr sz="1500" spc="-10" dirty="0">
                <a:latin typeface="Calibri"/>
                <a:cs typeface="Calibri"/>
              </a:rPr>
              <a:t>целью </a:t>
            </a:r>
            <a:r>
              <a:rPr sz="1500" spc="-5" dirty="0">
                <a:latin typeface="Calibri"/>
                <a:cs typeface="Calibri"/>
              </a:rPr>
              <a:t>снижения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риска </a:t>
            </a:r>
            <a:r>
              <a:rPr sz="1500" dirty="0">
                <a:latin typeface="Calibri"/>
                <a:cs typeface="Calibri"/>
              </a:rPr>
              <a:t>развития </a:t>
            </a:r>
            <a:r>
              <a:rPr sz="1500" spc="-5" dirty="0">
                <a:latin typeface="Calibri"/>
                <a:cs typeface="Calibri"/>
              </a:rPr>
              <a:t>повторного ИМ. </a:t>
            </a:r>
            <a:r>
              <a:rPr sz="1500" dirty="0">
                <a:latin typeface="Calibri"/>
                <a:cs typeface="Calibri"/>
              </a:rPr>
              <a:t>У </a:t>
            </a:r>
            <a:r>
              <a:rPr sz="1500" spc="-5" dirty="0">
                <a:latin typeface="Calibri"/>
                <a:cs typeface="Calibri"/>
              </a:rPr>
              <a:t>пациентов </a:t>
            </a:r>
            <a:r>
              <a:rPr sz="1500" dirty="0">
                <a:latin typeface="Calibri"/>
                <a:cs typeface="Calibri"/>
              </a:rPr>
              <a:t>с 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многососудистым </a:t>
            </a:r>
            <a:r>
              <a:rPr sz="1500" spc="-5" dirty="0">
                <a:latin typeface="Calibri"/>
                <a:cs typeface="Calibri"/>
              </a:rPr>
              <a:t>поражением выбор </a:t>
            </a:r>
            <a:r>
              <a:rPr sz="1500" spc="-10" dirty="0">
                <a:latin typeface="Calibri"/>
                <a:cs typeface="Calibri"/>
              </a:rPr>
              <a:t>метода </a:t>
            </a:r>
            <a:r>
              <a:rPr sz="1500" spc="-5" dirty="0">
                <a:latin typeface="Calibri"/>
                <a:cs typeface="Calibri"/>
              </a:rPr>
              <a:t> реваскуляризации </a:t>
            </a:r>
            <a:r>
              <a:rPr sz="1500" spc="-10" dirty="0">
                <a:latin typeface="Calibri"/>
                <a:cs typeface="Calibri"/>
              </a:rPr>
              <a:t>требует </a:t>
            </a:r>
            <a:r>
              <a:rPr sz="1500" spc="-5" dirty="0">
                <a:latin typeface="Calibri"/>
                <a:cs typeface="Calibri"/>
              </a:rPr>
              <a:t>специального обсуждения </a:t>
            </a:r>
            <a:r>
              <a:rPr sz="1500" dirty="0">
                <a:latin typeface="Calibri"/>
                <a:cs typeface="Calibri"/>
              </a:rPr>
              <a:t>с 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учетом клинического состояния пациента, </a:t>
            </a:r>
            <a:r>
              <a:rPr sz="1500" spc="-10" dirty="0">
                <a:latin typeface="Calibri"/>
                <a:cs typeface="Calibri"/>
              </a:rPr>
              <a:t>его </a:t>
            </a:r>
            <a:r>
              <a:rPr sz="1500" spc="-5" dirty="0">
                <a:latin typeface="Calibri"/>
                <a:cs typeface="Calibri"/>
              </a:rPr>
              <a:t> предпочтений, распространенности </a:t>
            </a:r>
            <a:r>
              <a:rPr sz="1500" dirty="0">
                <a:latin typeface="Calibri"/>
                <a:cs typeface="Calibri"/>
              </a:rPr>
              <a:t>и </a:t>
            </a:r>
            <a:r>
              <a:rPr sz="1500" spc="-5" dirty="0">
                <a:latin typeface="Calibri"/>
                <a:cs typeface="Calibri"/>
              </a:rPr>
              <a:t>особенностей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коронарного атеросклероза, </a:t>
            </a:r>
            <a:r>
              <a:rPr sz="1500" dirty="0">
                <a:latin typeface="Calibri"/>
                <a:cs typeface="Calibri"/>
              </a:rPr>
              <a:t>наличия </a:t>
            </a:r>
            <a:r>
              <a:rPr sz="1500" spc="-5" dirty="0">
                <a:latin typeface="Calibri"/>
                <a:cs typeface="Calibri"/>
              </a:rPr>
              <a:t>сопутствующих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заболеваний, возможности длительно использовать </a:t>
            </a:r>
            <a:r>
              <a:rPr sz="1500" dirty="0">
                <a:latin typeface="Calibri"/>
                <a:cs typeface="Calibri"/>
              </a:rPr>
              <a:t> двойную </a:t>
            </a:r>
            <a:r>
              <a:rPr sz="1500" spc="-5" dirty="0">
                <a:latin typeface="Calibri"/>
                <a:cs typeface="Calibri"/>
              </a:rPr>
              <a:t>антитромбоцитарную терапию, потребности </a:t>
            </a:r>
            <a:r>
              <a:rPr sz="1500" dirty="0">
                <a:latin typeface="Calibri"/>
                <a:cs typeface="Calibri"/>
              </a:rPr>
              <a:t>в 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длительном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использовании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антикоагулянтов.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При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выборе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метода </a:t>
            </a:r>
            <a:r>
              <a:rPr sz="1500" spc="-5" dirty="0">
                <a:latin typeface="Calibri"/>
                <a:cs typeface="Calibri"/>
              </a:rPr>
              <a:t>реваскуляризации </a:t>
            </a:r>
            <a:r>
              <a:rPr sz="1500" spc="-10" dirty="0">
                <a:latin typeface="Calibri"/>
                <a:cs typeface="Calibri"/>
              </a:rPr>
              <a:t>рекомендуется </a:t>
            </a:r>
            <a:r>
              <a:rPr sz="1500" spc="-5" dirty="0">
                <a:latin typeface="Calibri"/>
                <a:cs typeface="Calibri"/>
              </a:rPr>
              <a:t>использовать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индекс </a:t>
            </a:r>
            <a:r>
              <a:rPr sz="1500" spc="-25" dirty="0">
                <a:latin typeface="Calibri"/>
                <a:cs typeface="Calibri"/>
              </a:rPr>
              <a:t>SYNTAX </a:t>
            </a:r>
            <a:r>
              <a:rPr sz="1500" dirty="0">
                <a:latin typeface="Calibri"/>
                <a:cs typeface="Calibri"/>
              </a:rPr>
              <a:t>и </a:t>
            </a:r>
            <a:r>
              <a:rPr sz="1500" spc="-10" dirty="0">
                <a:latin typeface="Calibri"/>
                <a:cs typeface="Calibri"/>
              </a:rPr>
              <a:t>те же </a:t>
            </a:r>
            <a:r>
              <a:rPr sz="1500" spc="-5" dirty="0">
                <a:latin typeface="Calibri"/>
                <a:cs typeface="Calibri"/>
              </a:rPr>
              <a:t>принципы, </a:t>
            </a:r>
            <a:r>
              <a:rPr sz="1500" spc="-10" dirty="0">
                <a:latin typeface="Calibri"/>
                <a:cs typeface="Calibri"/>
              </a:rPr>
              <a:t>что используются </a:t>
            </a:r>
            <a:r>
              <a:rPr sz="1500" dirty="0">
                <a:latin typeface="Calibri"/>
                <a:cs typeface="Calibri"/>
              </a:rPr>
              <a:t>для 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пациентов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со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стабильной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ИБС.</a:t>
            </a:r>
            <a:endParaRPr sz="1500" dirty="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500" b="1" spc="-15" dirty="0">
                <a:latin typeface="Calibri"/>
                <a:cs typeface="Calibri"/>
              </a:rPr>
              <a:t>ЕОК </a:t>
            </a:r>
            <a:r>
              <a:rPr sz="1500" b="1" spc="-5" dirty="0">
                <a:latin typeface="Calibri"/>
                <a:cs typeface="Calibri"/>
              </a:rPr>
              <a:t>IC (УУР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C, </a:t>
            </a:r>
            <a:r>
              <a:rPr sz="1500" b="1" spc="-40" dirty="0">
                <a:latin typeface="Calibri"/>
                <a:cs typeface="Calibri"/>
              </a:rPr>
              <a:t>УДД</a:t>
            </a:r>
            <a:r>
              <a:rPr sz="1500" b="1" spc="-5" dirty="0">
                <a:latin typeface="Calibri"/>
                <a:cs typeface="Calibri"/>
              </a:rPr>
              <a:t> 5)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55664" y="1267967"/>
            <a:ext cx="5113020" cy="447802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020" rIns="0" bIns="0" rtlCol="0">
            <a:spAutoFit/>
          </a:bodyPr>
          <a:lstStyle/>
          <a:p>
            <a:pPr marL="274955" marR="119380" indent="-182880">
              <a:lnSpc>
                <a:spcPct val="100000"/>
              </a:lnSpc>
              <a:spcBef>
                <a:spcPts val="260"/>
              </a:spcBef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500" dirty="0">
                <a:latin typeface="Calibri"/>
                <a:cs typeface="Calibri"/>
              </a:rPr>
              <a:t>При </a:t>
            </a:r>
            <a:r>
              <a:rPr sz="1500" spc="-10" dirty="0">
                <a:latin typeface="Calibri"/>
                <a:cs typeface="Calibri"/>
              </a:rPr>
              <a:t>ОКСбпST </a:t>
            </a:r>
            <a:r>
              <a:rPr sz="1500" dirty="0">
                <a:latin typeface="Calibri"/>
                <a:cs typeface="Calibri"/>
              </a:rPr>
              <a:t>в </a:t>
            </a:r>
            <a:r>
              <a:rPr sz="1500" spc="-5" dirty="0">
                <a:latin typeface="Calibri"/>
                <a:cs typeface="Calibri"/>
              </a:rPr>
              <a:t>качестве </a:t>
            </a:r>
            <a:r>
              <a:rPr sz="1500" spc="-10" dirty="0">
                <a:latin typeface="Calibri"/>
                <a:cs typeface="Calibri"/>
              </a:rPr>
              <a:t>предпочтительного </a:t>
            </a:r>
            <a:r>
              <a:rPr sz="1500" dirty="0">
                <a:latin typeface="Calibri"/>
                <a:cs typeface="Calibri"/>
              </a:rPr>
              <a:t>для КГ и </a:t>
            </a:r>
            <a:r>
              <a:rPr sz="1500" spc="-5" dirty="0">
                <a:latin typeface="Calibri"/>
                <a:cs typeface="Calibri"/>
              </a:rPr>
              <a:t>ЧКВ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рекомендуется </a:t>
            </a:r>
            <a:r>
              <a:rPr sz="1500" spc="-5" dirty="0">
                <a:latin typeface="Calibri"/>
                <a:cs typeface="Calibri"/>
              </a:rPr>
              <a:t>доступ через лучевую артерию) </a:t>
            </a:r>
            <a:r>
              <a:rPr sz="1500" dirty="0">
                <a:latin typeface="Calibri"/>
                <a:cs typeface="Calibri"/>
              </a:rPr>
              <a:t>с </a:t>
            </a:r>
            <a:r>
              <a:rPr sz="1500" spc="-10" dirty="0">
                <a:latin typeface="Calibri"/>
                <a:cs typeface="Calibri"/>
              </a:rPr>
              <a:t>целью </a:t>
            </a:r>
            <a:r>
              <a:rPr sz="1500" spc="-5" dirty="0">
                <a:latin typeface="Calibri"/>
                <a:cs typeface="Calibri"/>
              </a:rPr>
              <a:t> снижения риска </a:t>
            </a:r>
            <a:r>
              <a:rPr sz="1500" dirty="0">
                <a:latin typeface="Calibri"/>
                <a:cs typeface="Calibri"/>
              </a:rPr>
              <a:t>развития </a:t>
            </a:r>
            <a:r>
              <a:rPr sz="1500" spc="-5" dirty="0">
                <a:latin typeface="Calibri"/>
                <a:cs typeface="Calibri"/>
              </a:rPr>
              <a:t>кровотечений, </a:t>
            </a:r>
            <a:r>
              <a:rPr sz="1500" dirty="0">
                <a:latin typeface="Calibri"/>
                <a:cs typeface="Calibri"/>
              </a:rPr>
              <a:t>смерти, </a:t>
            </a:r>
            <a:r>
              <a:rPr sz="1500" spc="-5" dirty="0">
                <a:latin typeface="Calibri"/>
                <a:cs typeface="Calibri"/>
              </a:rPr>
              <a:t>крупных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сердечно-сосудистых </a:t>
            </a:r>
            <a:r>
              <a:rPr sz="1500" spc="-5" dirty="0">
                <a:latin typeface="Calibri"/>
                <a:cs typeface="Calibri"/>
              </a:rPr>
              <a:t>осложнений </a:t>
            </a:r>
            <a:r>
              <a:rPr sz="1500" dirty="0">
                <a:latin typeface="Calibri"/>
                <a:cs typeface="Calibri"/>
              </a:rPr>
              <a:t>и </a:t>
            </a:r>
            <a:r>
              <a:rPr sz="1500" spc="-5" dirty="0">
                <a:latin typeface="Calibri"/>
                <a:cs typeface="Calibri"/>
              </a:rPr>
              <a:t>осложнений </a:t>
            </a:r>
            <a:r>
              <a:rPr sz="1500" dirty="0">
                <a:latin typeface="Calibri"/>
                <a:cs typeface="Calibri"/>
              </a:rPr>
              <a:t>в </a:t>
            </a:r>
            <a:r>
              <a:rPr sz="1500" spc="-5" dirty="0">
                <a:latin typeface="Calibri"/>
                <a:cs typeface="Calibri"/>
              </a:rPr>
              <a:t>месте </a:t>
            </a:r>
            <a:r>
              <a:rPr sz="1500" dirty="0">
                <a:latin typeface="Calibri"/>
                <a:cs typeface="Calibri"/>
              </a:rPr>
              <a:t> пункции </a:t>
            </a:r>
            <a:r>
              <a:rPr sz="1500" spc="-5" dirty="0">
                <a:latin typeface="Calibri"/>
                <a:cs typeface="Calibri"/>
              </a:rPr>
              <a:t>при </a:t>
            </a:r>
            <a:r>
              <a:rPr sz="1500" dirty="0">
                <a:latin typeface="Calibri"/>
                <a:cs typeface="Calibri"/>
              </a:rPr>
              <a:t>условии </a:t>
            </a:r>
            <a:r>
              <a:rPr sz="1500" spc="-5" dirty="0">
                <a:latin typeface="Calibri"/>
                <a:cs typeface="Calibri"/>
              </a:rPr>
              <a:t>освоенности </a:t>
            </a:r>
            <a:r>
              <a:rPr sz="1500" spc="-15" dirty="0">
                <a:latin typeface="Calibri"/>
                <a:cs typeface="Calibri"/>
              </a:rPr>
              <a:t>этого </a:t>
            </a:r>
            <a:r>
              <a:rPr sz="1500" spc="-5" dirty="0">
                <a:latin typeface="Calibri"/>
                <a:cs typeface="Calibri"/>
              </a:rPr>
              <a:t>доступа </a:t>
            </a:r>
            <a:r>
              <a:rPr sz="1500" dirty="0">
                <a:latin typeface="Calibri"/>
                <a:cs typeface="Calibri"/>
              </a:rPr>
              <a:t>в 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учреждении, </a:t>
            </a:r>
            <a:r>
              <a:rPr sz="1500" spc="-10" dirty="0">
                <a:latin typeface="Calibri"/>
                <a:cs typeface="Calibri"/>
              </a:rPr>
              <a:t>оказывающем </a:t>
            </a:r>
            <a:r>
              <a:rPr sz="1500" dirty="0">
                <a:latin typeface="Calibri"/>
                <a:cs typeface="Calibri"/>
              </a:rPr>
              <a:t>помощь </a:t>
            </a:r>
            <a:r>
              <a:rPr sz="1500" spc="-5" dirty="0">
                <a:latin typeface="Calibri"/>
                <a:cs typeface="Calibri"/>
              </a:rPr>
              <a:t>пациентам </a:t>
            </a:r>
            <a:r>
              <a:rPr sz="1500" dirty="0">
                <a:latin typeface="Calibri"/>
                <a:cs typeface="Calibri"/>
              </a:rPr>
              <a:t>с 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-30" dirty="0">
                <a:latin typeface="Calibri"/>
                <a:cs typeface="Calibri"/>
              </a:rPr>
              <a:t>ОКСбпST.</a:t>
            </a:r>
            <a:endParaRPr sz="15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500" b="1" spc="-15" dirty="0">
                <a:latin typeface="Calibri"/>
                <a:cs typeface="Calibri"/>
              </a:rPr>
              <a:t>ЕОК </a:t>
            </a:r>
            <a:r>
              <a:rPr sz="1500" b="1" spc="-5" dirty="0">
                <a:latin typeface="Calibri"/>
                <a:cs typeface="Calibri"/>
              </a:rPr>
              <a:t>IA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(УУР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10" dirty="0">
                <a:latin typeface="Calibri"/>
                <a:cs typeface="Calibri"/>
              </a:rPr>
              <a:t>A,</a:t>
            </a:r>
            <a:r>
              <a:rPr sz="1500" b="1" spc="-20" dirty="0">
                <a:latin typeface="Calibri"/>
                <a:cs typeface="Calibri"/>
              </a:rPr>
              <a:t> </a:t>
            </a:r>
            <a:r>
              <a:rPr sz="1500" b="1" spc="-40" dirty="0">
                <a:latin typeface="Calibri"/>
                <a:cs typeface="Calibri"/>
              </a:rPr>
              <a:t>УДД</a:t>
            </a:r>
            <a:r>
              <a:rPr sz="1500" b="1" spc="-5" dirty="0">
                <a:latin typeface="Calibri"/>
                <a:cs typeface="Calibri"/>
              </a:rPr>
              <a:t> 1)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Calibri"/>
              <a:cs typeface="Calibri"/>
            </a:endParaRPr>
          </a:p>
          <a:p>
            <a:pPr marL="274955" marR="111125" indent="-182880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500" dirty="0">
                <a:latin typeface="Calibri"/>
                <a:cs typeface="Calibri"/>
              </a:rPr>
              <a:t>При наличии </a:t>
            </a:r>
            <a:r>
              <a:rPr sz="1500" spc="-5" dirty="0">
                <a:latin typeface="Calibri"/>
                <a:cs typeface="Calibri"/>
              </a:rPr>
              <a:t>показаний </a:t>
            </a:r>
            <a:r>
              <a:rPr sz="1500" dirty="0">
                <a:latin typeface="Calibri"/>
                <a:cs typeface="Calibri"/>
              </a:rPr>
              <a:t>к </a:t>
            </a:r>
            <a:r>
              <a:rPr sz="1500" spc="-5" dirty="0">
                <a:latin typeface="Calibri"/>
                <a:cs typeface="Calibri"/>
              </a:rPr>
              <a:t>реваскуляризации </a:t>
            </a:r>
            <a:r>
              <a:rPr sz="1500" spc="-10" dirty="0">
                <a:latin typeface="Calibri"/>
                <a:cs typeface="Calibri"/>
              </a:rPr>
              <a:t>миокарда </a:t>
            </a:r>
            <a:r>
              <a:rPr sz="1500" dirty="0">
                <a:latin typeface="Calibri"/>
                <a:cs typeface="Calibri"/>
              </a:rPr>
              <a:t>и 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невозможности выполнить ЧКВ </a:t>
            </a:r>
            <a:r>
              <a:rPr sz="1500" dirty="0">
                <a:latin typeface="Calibri"/>
                <a:cs typeface="Calibri"/>
              </a:rPr>
              <a:t>у </a:t>
            </a:r>
            <a:r>
              <a:rPr sz="1500" spc="-5" dirty="0">
                <a:latin typeface="Calibri"/>
                <a:cs typeface="Calibri"/>
              </a:rPr>
              <a:t>пациентов </a:t>
            </a:r>
            <a:r>
              <a:rPr sz="1500" dirty="0">
                <a:latin typeface="Calibri"/>
                <a:cs typeface="Calibri"/>
              </a:rPr>
              <a:t>с </a:t>
            </a:r>
            <a:r>
              <a:rPr sz="1500" spc="-10" dirty="0">
                <a:latin typeface="Calibri"/>
                <a:cs typeface="Calibri"/>
              </a:rPr>
              <a:t>ОКСбпST 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рекомендуется </a:t>
            </a:r>
            <a:r>
              <a:rPr sz="1500" spc="-5" dirty="0">
                <a:latin typeface="Calibri"/>
                <a:cs typeface="Calibri"/>
              </a:rPr>
              <a:t>рассматривать выполнение операции </a:t>
            </a:r>
            <a:r>
              <a:rPr sz="1500" dirty="0">
                <a:latin typeface="Calibri"/>
                <a:cs typeface="Calibri"/>
              </a:rPr>
              <a:t>КШ,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которая является методом </a:t>
            </a:r>
            <a:r>
              <a:rPr sz="1500" spc="-5" dirty="0">
                <a:latin typeface="Calibri"/>
                <a:cs typeface="Calibri"/>
              </a:rPr>
              <a:t>выбора при </a:t>
            </a:r>
            <a:r>
              <a:rPr sz="1500" spc="-10" dirty="0">
                <a:latin typeface="Calibri"/>
                <a:cs typeface="Calibri"/>
              </a:rPr>
              <a:t>отсутствии 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подходящей </a:t>
            </a:r>
            <a:r>
              <a:rPr sz="1500" dirty="0">
                <a:latin typeface="Calibri"/>
                <a:cs typeface="Calibri"/>
              </a:rPr>
              <a:t>для </a:t>
            </a:r>
            <a:r>
              <a:rPr sz="1500" spc="-5" dirty="0">
                <a:latin typeface="Calibri"/>
                <a:cs typeface="Calibri"/>
              </a:rPr>
              <a:t>ЧКВ анатомии </a:t>
            </a:r>
            <a:r>
              <a:rPr sz="1500" dirty="0">
                <a:latin typeface="Calibri"/>
                <a:cs typeface="Calibri"/>
              </a:rPr>
              <a:t>или наличии 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механических осложнений ИМ (разрыв свободной стенки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ЛЖ, разрыв </a:t>
            </a:r>
            <a:r>
              <a:rPr sz="1500" spc="-15" dirty="0">
                <a:latin typeface="Calibri"/>
                <a:cs typeface="Calibri"/>
              </a:rPr>
              <a:t>межжелудочковой </a:t>
            </a:r>
            <a:r>
              <a:rPr sz="1500" spc="-5" dirty="0">
                <a:latin typeface="Calibri"/>
                <a:cs typeface="Calibri"/>
              </a:rPr>
              <a:t>перегородки, разрыв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папиллярных мышц </a:t>
            </a:r>
            <a:r>
              <a:rPr sz="1500" dirty="0">
                <a:latin typeface="Calibri"/>
                <a:cs typeface="Calibri"/>
              </a:rPr>
              <a:t>или </a:t>
            </a:r>
            <a:r>
              <a:rPr sz="1500" spc="-20" dirty="0">
                <a:latin typeface="Calibri"/>
                <a:cs typeface="Calibri"/>
              </a:rPr>
              <a:t>хорд </a:t>
            </a:r>
            <a:r>
              <a:rPr sz="1500" spc="-5" dirty="0">
                <a:latin typeface="Calibri"/>
                <a:cs typeface="Calibri"/>
              </a:rPr>
              <a:t>створок митрального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клапана).</a:t>
            </a:r>
            <a:endParaRPr sz="15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500" b="1" spc="-15" dirty="0">
                <a:latin typeface="Calibri"/>
                <a:cs typeface="Calibri"/>
              </a:rPr>
              <a:t>ЕОК </a:t>
            </a:r>
            <a:r>
              <a:rPr sz="1500" b="1" spc="-5" dirty="0">
                <a:latin typeface="Calibri"/>
                <a:cs typeface="Calibri"/>
              </a:rPr>
              <a:t>IC (УУР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C, </a:t>
            </a:r>
            <a:r>
              <a:rPr sz="1500" b="1" spc="-40" dirty="0">
                <a:latin typeface="Calibri"/>
                <a:cs typeface="Calibri"/>
              </a:rPr>
              <a:t>УДД</a:t>
            </a:r>
            <a:r>
              <a:rPr sz="1500" b="1" spc="-5" dirty="0">
                <a:latin typeface="Calibri"/>
                <a:cs typeface="Calibri"/>
              </a:rPr>
              <a:t> 4)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53975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err="1"/>
              <a:t>Способы</a:t>
            </a:r>
            <a:r>
              <a:rPr spc="-20" dirty="0"/>
              <a:t> </a:t>
            </a:r>
            <a:r>
              <a:rPr spc="-5" dirty="0"/>
              <a:t>инвазивного</a:t>
            </a:r>
            <a:r>
              <a:rPr spc="-15" dirty="0"/>
              <a:t> </a:t>
            </a:r>
            <a:r>
              <a:rPr spc="-5" dirty="0"/>
              <a:t>лечения</a:t>
            </a:r>
            <a:r>
              <a:rPr spc="5" dirty="0"/>
              <a:t> </a:t>
            </a:r>
            <a:r>
              <a:rPr spc="-5" dirty="0"/>
              <a:t>2/2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3316" y="1267967"/>
            <a:ext cx="5113020" cy="461645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655" rIns="0" bIns="0" rtlCol="0">
            <a:spAutoFit/>
          </a:bodyPr>
          <a:lstStyle/>
          <a:p>
            <a:pPr marL="274955" marR="282575" indent="-183515">
              <a:lnSpc>
                <a:spcPct val="100000"/>
              </a:lnSpc>
              <a:spcBef>
                <a:spcPts val="26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400" spc="-10" dirty="0">
                <a:latin typeface="Calibri"/>
                <a:cs typeface="Calibri"/>
              </a:rPr>
              <a:t>Если </a:t>
            </a:r>
            <a:r>
              <a:rPr sz="1400" spc="-5" dirty="0">
                <a:latin typeface="Calibri"/>
                <a:cs typeface="Calibri"/>
              </a:rPr>
              <a:t>принято решение </a:t>
            </a:r>
            <a:r>
              <a:rPr sz="1400" dirty="0">
                <a:latin typeface="Calibri"/>
                <a:cs typeface="Calibri"/>
              </a:rPr>
              <a:t>об </a:t>
            </a:r>
            <a:r>
              <a:rPr sz="1400" spc="-5" dirty="0">
                <a:latin typeface="Calibri"/>
                <a:cs typeface="Calibri"/>
              </a:rPr>
              <a:t>операции </a:t>
            </a:r>
            <a:r>
              <a:rPr sz="1400" spc="5" dirty="0">
                <a:latin typeface="Calibri"/>
                <a:cs typeface="Calibri"/>
              </a:rPr>
              <a:t>КШ </a:t>
            </a:r>
            <a:r>
              <a:rPr sz="1400" dirty="0">
                <a:latin typeface="Calibri"/>
                <a:cs typeface="Calibri"/>
              </a:rPr>
              <a:t>у </a:t>
            </a:r>
            <a:r>
              <a:rPr sz="1400" spc="-5" dirty="0">
                <a:latin typeface="Calibri"/>
                <a:cs typeface="Calibri"/>
              </a:rPr>
              <a:t>пациентов </a:t>
            </a:r>
            <a:r>
              <a:rPr sz="1400" dirty="0">
                <a:latin typeface="Calibri"/>
                <a:cs typeface="Calibri"/>
              </a:rPr>
              <a:t>с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ОКСбпST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-5" dirty="0">
                <a:latin typeface="Calibri"/>
                <a:cs typeface="Calibri"/>
              </a:rPr>
              <a:t>нестабильностью </a:t>
            </a:r>
            <a:r>
              <a:rPr sz="1400" spc="-10" dirty="0">
                <a:latin typeface="Calibri"/>
                <a:cs typeface="Calibri"/>
              </a:rPr>
              <a:t>гемодинамики,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продолжающейся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ишемией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миокарда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поражением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коронарных </a:t>
            </a:r>
            <a:r>
              <a:rPr sz="1400" spc="-10" dirty="0">
                <a:latin typeface="Calibri"/>
                <a:cs typeface="Calibri"/>
              </a:rPr>
              <a:t>артерий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очень</a:t>
            </a:r>
            <a:r>
              <a:rPr sz="1400" spc="-5" dirty="0">
                <a:latin typeface="Calibri"/>
                <a:cs typeface="Calibri"/>
              </a:rPr>
              <a:t> высоким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риском </a:t>
            </a:r>
            <a:r>
              <a:rPr sz="1400" spc="-5" dirty="0">
                <a:latin typeface="Calibri"/>
                <a:cs typeface="Calibri"/>
              </a:rPr>
              <a:t> неблагоприятного </a:t>
            </a:r>
            <a:r>
              <a:rPr sz="1400" spc="-10" dirty="0">
                <a:latin typeface="Calibri"/>
                <a:cs typeface="Calibri"/>
              </a:rPr>
              <a:t>исхода, </a:t>
            </a:r>
            <a:r>
              <a:rPr sz="1400" spc="-5" dirty="0">
                <a:latin typeface="Calibri"/>
                <a:cs typeface="Calibri"/>
              </a:rPr>
              <a:t>ее </a:t>
            </a:r>
            <a:r>
              <a:rPr sz="1400" spc="-10" dirty="0">
                <a:latin typeface="Calibri"/>
                <a:cs typeface="Calibri"/>
              </a:rPr>
              <a:t>рекомендуется </a:t>
            </a:r>
            <a:r>
              <a:rPr sz="1400" spc="-5" dirty="0">
                <a:latin typeface="Calibri"/>
                <a:cs typeface="Calibri"/>
              </a:rPr>
              <a:t>выполнить </a:t>
            </a:r>
            <a:r>
              <a:rPr sz="1400" spc="-10" dirty="0">
                <a:latin typeface="Calibri"/>
                <a:cs typeface="Calibri"/>
              </a:rPr>
              <a:t>как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можно </a:t>
            </a:r>
            <a:r>
              <a:rPr sz="1400" spc="-10" dirty="0">
                <a:latin typeface="Calibri"/>
                <a:cs typeface="Calibri"/>
              </a:rPr>
              <a:t>скорее, </a:t>
            </a:r>
            <a:r>
              <a:rPr sz="1400" dirty="0">
                <a:latin typeface="Calibri"/>
                <a:cs typeface="Calibri"/>
              </a:rPr>
              <a:t>не </a:t>
            </a:r>
            <a:r>
              <a:rPr sz="1400" spc="-10" dirty="0">
                <a:latin typeface="Calibri"/>
                <a:cs typeface="Calibri"/>
              </a:rPr>
              <a:t>дожидаясь </a:t>
            </a:r>
            <a:r>
              <a:rPr sz="1400" spc="-5" dirty="0">
                <a:latin typeface="Calibri"/>
                <a:cs typeface="Calibri"/>
              </a:rPr>
              <a:t>восстановления функции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тромбоцитов </a:t>
            </a:r>
            <a:r>
              <a:rPr sz="1400" dirty="0">
                <a:latin typeface="Calibri"/>
                <a:cs typeface="Calibri"/>
              </a:rPr>
              <a:t>после </a:t>
            </a:r>
            <a:r>
              <a:rPr sz="1400" spc="-5" dirty="0">
                <a:latin typeface="Calibri"/>
                <a:cs typeface="Calibri"/>
              </a:rPr>
              <a:t>отмены ингибитора P2Y</a:t>
            </a:r>
            <a:r>
              <a:rPr sz="1350" spc="-7" baseline="-21604" dirty="0">
                <a:latin typeface="Calibri"/>
                <a:cs typeface="Calibri"/>
              </a:rPr>
              <a:t>12</a:t>
            </a:r>
            <a:r>
              <a:rPr sz="1400" spc="-5" dirty="0">
                <a:latin typeface="Calibri"/>
                <a:cs typeface="Calibri"/>
              </a:rPr>
              <a:t>-рецептора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тромбоцитов</a:t>
            </a:r>
            <a:r>
              <a:rPr sz="1400" spc="-10" dirty="0">
                <a:latin typeface="Calibri"/>
                <a:cs typeface="Calibri"/>
              </a:rPr>
              <a:t> (АТХ-группа </a:t>
            </a:r>
            <a:r>
              <a:rPr sz="1400" spc="-5" dirty="0">
                <a:latin typeface="Calibri"/>
                <a:cs typeface="Calibri"/>
              </a:rPr>
              <a:t>антиагреганты,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кроме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гепарина,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B01AC).</a:t>
            </a:r>
            <a:endParaRPr sz="14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400" b="1" spc="-10" dirty="0">
                <a:latin typeface="Calibri"/>
                <a:cs typeface="Calibri"/>
              </a:rPr>
              <a:t>ЕОК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IC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(УУР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C,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35" dirty="0">
                <a:latin typeface="Calibri"/>
                <a:cs typeface="Calibri"/>
              </a:rPr>
              <a:t>УДД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4)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Calibri"/>
              <a:cs typeface="Calibri"/>
            </a:endParaRPr>
          </a:p>
          <a:p>
            <a:pPr marL="274955" marR="100965" indent="-183515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400" spc="-10" dirty="0">
                <a:latin typeface="Calibri"/>
                <a:cs typeface="Calibri"/>
              </a:rPr>
              <a:t>Если </a:t>
            </a:r>
            <a:r>
              <a:rPr sz="1400" spc="-5" dirty="0">
                <a:latin typeface="Calibri"/>
                <a:cs typeface="Calibri"/>
              </a:rPr>
              <a:t>принято решение </a:t>
            </a:r>
            <a:r>
              <a:rPr sz="1400" dirty="0">
                <a:latin typeface="Calibri"/>
                <a:cs typeface="Calibri"/>
              </a:rPr>
              <a:t>об </a:t>
            </a:r>
            <a:r>
              <a:rPr sz="1400" spc="-5" dirty="0">
                <a:latin typeface="Calibri"/>
                <a:cs typeface="Calibri"/>
              </a:rPr>
              <a:t>операции </a:t>
            </a:r>
            <a:r>
              <a:rPr sz="1400" spc="5" dirty="0">
                <a:latin typeface="Calibri"/>
                <a:cs typeface="Calibri"/>
              </a:rPr>
              <a:t>КШ </a:t>
            </a:r>
            <a:r>
              <a:rPr sz="1400" dirty="0">
                <a:latin typeface="Calibri"/>
                <a:cs typeface="Calibri"/>
              </a:rPr>
              <a:t>у </a:t>
            </a:r>
            <a:r>
              <a:rPr sz="1400" spc="-5" dirty="0">
                <a:latin typeface="Calibri"/>
                <a:cs typeface="Calibri"/>
              </a:rPr>
              <a:t>пациентов </a:t>
            </a:r>
            <a:r>
              <a:rPr sz="1400" dirty="0">
                <a:latin typeface="Calibri"/>
                <a:cs typeface="Calibri"/>
              </a:rPr>
              <a:t>с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ОКСбпST </a:t>
            </a:r>
            <a:r>
              <a:rPr sz="1400" spc="-5" dirty="0">
                <a:latin typeface="Calibri"/>
                <a:cs typeface="Calibri"/>
              </a:rPr>
              <a:t>без нестабильности </a:t>
            </a:r>
            <a:r>
              <a:rPr sz="1400" spc="-10" dirty="0">
                <a:latin typeface="Calibri"/>
                <a:cs typeface="Calibri"/>
              </a:rPr>
              <a:t>гемодинамики,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продолжающейся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ишемии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миокарда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</a:t>
            </a:r>
            <a:r>
              <a:rPr sz="1400" spc="-5" dirty="0">
                <a:latin typeface="Calibri"/>
                <a:cs typeface="Calibri"/>
              </a:rPr>
              <a:t> поражения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коронарных </a:t>
            </a:r>
            <a:r>
              <a:rPr sz="1400" spc="-10" dirty="0">
                <a:latin typeface="Calibri"/>
                <a:cs typeface="Calibri"/>
              </a:rPr>
              <a:t>артерий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с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очень</a:t>
            </a:r>
            <a:r>
              <a:rPr sz="1400" spc="-5" dirty="0">
                <a:latin typeface="Calibri"/>
                <a:cs typeface="Calibri"/>
              </a:rPr>
              <a:t> высоким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риском </a:t>
            </a:r>
            <a:r>
              <a:rPr sz="1400" spc="-5" dirty="0">
                <a:latin typeface="Calibri"/>
                <a:cs typeface="Calibri"/>
              </a:rPr>
              <a:t> неблагоприятного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исхода,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ее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рекомендуется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выполнить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через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несколько </a:t>
            </a:r>
            <a:r>
              <a:rPr sz="1400" dirty="0">
                <a:latin typeface="Calibri"/>
                <a:cs typeface="Calibri"/>
              </a:rPr>
              <a:t>дней на фоне </a:t>
            </a:r>
            <a:r>
              <a:rPr sz="1400" spc="-5" dirty="0">
                <a:latin typeface="Calibri"/>
                <a:cs typeface="Calibri"/>
              </a:rPr>
              <a:t>относительной стабилизации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отмены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ингибитора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P2Y</a:t>
            </a:r>
            <a:r>
              <a:rPr sz="1350" spc="-7" baseline="-21604" dirty="0">
                <a:latin typeface="Calibri"/>
                <a:cs typeface="Calibri"/>
              </a:rPr>
              <a:t>12</a:t>
            </a:r>
            <a:r>
              <a:rPr sz="1400" spc="-5" dirty="0">
                <a:latin typeface="Calibri"/>
                <a:cs typeface="Calibri"/>
              </a:rPr>
              <a:t>-рецептора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тромбоцитов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(АТХ- 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группа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антиагреганты,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кроме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гепарина,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B01AC)</a:t>
            </a:r>
            <a:r>
              <a:rPr sz="1400" dirty="0">
                <a:latin typeface="Calibri"/>
                <a:cs typeface="Calibri"/>
              </a:rPr>
              <a:t> с</a:t>
            </a:r>
            <a:r>
              <a:rPr sz="1400" spc="-10" dirty="0">
                <a:latin typeface="Calibri"/>
                <a:cs typeface="Calibri"/>
              </a:rPr>
              <a:t> целью </a:t>
            </a:r>
            <a:r>
              <a:rPr sz="1400" spc="-5" dirty="0">
                <a:latin typeface="Calibri"/>
                <a:cs typeface="Calibri"/>
              </a:rPr>
              <a:t> снижения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риска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кровотечений.</a:t>
            </a:r>
            <a:endParaRPr sz="14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400" b="1" spc="-10" dirty="0">
                <a:latin typeface="Calibri"/>
                <a:cs typeface="Calibri"/>
              </a:rPr>
              <a:t>ЕОК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IIaB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(УУР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С,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35" dirty="0">
                <a:latin typeface="Calibri"/>
                <a:cs typeface="Calibri"/>
              </a:rPr>
              <a:t>УДД </a:t>
            </a:r>
            <a:r>
              <a:rPr sz="1400" b="1" spc="-5" dirty="0">
                <a:latin typeface="Calibri"/>
                <a:cs typeface="Calibri"/>
              </a:rPr>
              <a:t>4)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55664" y="1267967"/>
            <a:ext cx="5113020" cy="203200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655" rIns="0" bIns="0" rtlCol="0">
            <a:spAutoFit/>
          </a:bodyPr>
          <a:lstStyle/>
          <a:p>
            <a:pPr marL="274955" marR="715645" indent="-183515">
              <a:lnSpc>
                <a:spcPct val="100000"/>
              </a:lnSpc>
              <a:spcBef>
                <a:spcPts val="265"/>
              </a:spcBef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400" dirty="0">
                <a:latin typeface="Calibri"/>
                <a:cs typeface="Calibri"/>
              </a:rPr>
              <a:t>У </a:t>
            </a:r>
            <a:r>
              <a:rPr sz="1400" spc="-5" dirty="0">
                <a:latin typeface="Calibri"/>
                <a:cs typeface="Calibri"/>
              </a:rPr>
              <a:t>пациентов </a:t>
            </a:r>
            <a:r>
              <a:rPr sz="1400" dirty="0">
                <a:latin typeface="Calibri"/>
                <a:cs typeface="Calibri"/>
              </a:rPr>
              <a:t>с </a:t>
            </a:r>
            <a:r>
              <a:rPr sz="1400" spc="-10" dirty="0">
                <a:latin typeface="Calibri"/>
                <a:cs typeface="Calibri"/>
              </a:rPr>
              <a:t>ОКСбпST </a:t>
            </a:r>
            <a:r>
              <a:rPr sz="1400" spc="-5" dirty="0">
                <a:latin typeface="Calibri"/>
                <a:cs typeface="Calibri"/>
              </a:rPr>
              <a:t>прием </a:t>
            </a:r>
            <a:r>
              <a:rPr sz="1400" spc="-15" dirty="0">
                <a:latin typeface="Calibri"/>
                <a:cs typeface="Calibri"/>
              </a:rPr>
              <a:t>АСК </a:t>
            </a:r>
            <a:r>
              <a:rPr sz="1400" spc="-10" dirty="0">
                <a:latin typeface="Calibri"/>
                <a:cs typeface="Calibri"/>
              </a:rPr>
              <a:t>рекомендуется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продолжать до </a:t>
            </a:r>
            <a:r>
              <a:rPr sz="1400" spc="-5" dirty="0">
                <a:latin typeface="Calibri"/>
                <a:cs typeface="Calibri"/>
              </a:rPr>
              <a:t>операции </a:t>
            </a:r>
            <a:r>
              <a:rPr sz="1400" spc="5" dirty="0">
                <a:latin typeface="Calibri"/>
                <a:cs typeface="Calibri"/>
              </a:rPr>
              <a:t>КШ </a:t>
            </a:r>
            <a:r>
              <a:rPr sz="1400" dirty="0">
                <a:latin typeface="Calibri"/>
                <a:cs typeface="Calibri"/>
              </a:rPr>
              <a:t>с </a:t>
            </a:r>
            <a:r>
              <a:rPr sz="1400" spc="-10" dirty="0">
                <a:latin typeface="Calibri"/>
                <a:cs typeface="Calibri"/>
              </a:rPr>
              <a:t>целью </a:t>
            </a:r>
            <a:r>
              <a:rPr sz="1400" spc="-5" dirty="0">
                <a:latin typeface="Calibri"/>
                <a:cs typeface="Calibri"/>
              </a:rPr>
              <a:t>снижения </a:t>
            </a:r>
            <a:r>
              <a:rPr sz="1400" spc="-10" dirty="0">
                <a:latin typeface="Calibri"/>
                <a:cs typeface="Calibri"/>
              </a:rPr>
              <a:t>риска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рецидива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ишемии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миокарда.</a:t>
            </a:r>
            <a:endParaRPr sz="14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400" b="1" spc="-10" dirty="0">
                <a:latin typeface="Calibri"/>
                <a:cs typeface="Calibri"/>
              </a:rPr>
              <a:t>ЕОК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IB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(УУР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B,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35" dirty="0">
                <a:latin typeface="Calibri"/>
                <a:cs typeface="Calibri"/>
              </a:rPr>
              <a:t>УДД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1)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Calibri"/>
              <a:cs typeface="Calibri"/>
            </a:endParaRPr>
          </a:p>
          <a:p>
            <a:pPr marL="274955" marR="351790" indent="-183515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400" dirty="0">
                <a:latin typeface="Calibri"/>
                <a:cs typeface="Calibri"/>
              </a:rPr>
              <a:t>У </a:t>
            </a:r>
            <a:r>
              <a:rPr sz="1400" spc="-5" dirty="0">
                <a:latin typeface="Calibri"/>
                <a:cs typeface="Calibri"/>
              </a:rPr>
              <a:t>пациентов </a:t>
            </a:r>
            <a:r>
              <a:rPr sz="1400" dirty="0">
                <a:latin typeface="Calibri"/>
                <a:cs typeface="Calibri"/>
              </a:rPr>
              <a:t>с </a:t>
            </a:r>
            <a:r>
              <a:rPr sz="1400" spc="-10" dirty="0">
                <a:latin typeface="Calibri"/>
                <a:cs typeface="Calibri"/>
              </a:rPr>
              <a:t>ОКСбпST </a:t>
            </a:r>
            <a:r>
              <a:rPr sz="1400" dirty="0">
                <a:latin typeface="Calibri"/>
                <a:cs typeface="Calibri"/>
              </a:rPr>
              <a:t>лечение </a:t>
            </a:r>
            <a:r>
              <a:rPr sz="1400" spc="-15" dirty="0">
                <a:latin typeface="Calibri"/>
                <a:cs typeface="Calibri"/>
              </a:rPr>
              <a:t>АСК </a:t>
            </a:r>
            <a:r>
              <a:rPr sz="1400" spc="-10" dirty="0">
                <a:latin typeface="Calibri"/>
                <a:cs typeface="Calibri"/>
              </a:rPr>
              <a:t>рекомендуется </a:t>
            </a:r>
            <a:r>
              <a:rPr sz="1400" spc="-5" dirty="0">
                <a:latin typeface="Calibri"/>
                <a:cs typeface="Calibri"/>
              </a:rPr>
              <a:t> возобновить через 6–24 </a:t>
            </a:r>
            <a:r>
              <a:rPr sz="1400" dirty="0">
                <a:latin typeface="Calibri"/>
                <a:cs typeface="Calibri"/>
              </a:rPr>
              <a:t>ч после </a:t>
            </a:r>
            <a:r>
              <a:rPr sz="1400" spc="-5" dirty="0">
                <a:latin typeface="Calibri"/>
                <a:cs typeface="Calibri"/>
              </a:rPr>
              <a:t>окончания операции </a:t>
            </a:r>
            <a:r>
              <a:rPr sz="1400" spc="5" dirty="0">
                <a:latin typeface="Calibri"/>
                <a:cs typeface="Calibri"/>
              </a:rPr>
              <a:t>КШ </a:t>
            </a:r>
            <a:r>
              <a:rPr sz="1400" dirty="0">
                <a:latin typeface="Calibri"/>
                <a:cs typeface="Calibri"/>
              </a:rPr>
              <a:t>с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целью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снижения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смертности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-10" dirty="0">
                <a:latin typeface="Calibri"/>
                <a:cs typeface="Calibri"/>
              </a:rPr>
              <a:t>риска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повторного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ИМ.</a:t>
            </a:r>
            <a:endParaRPr sz="14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  <a:spcBef>
                <a:spcPts val="5"/>
              </a:spcBef>
            </a:pPr>
            <a:r>
              <a:rPr sz="1400" b="1" spc="-10" dirty="0">
                <a:latin typeface="Calibri"/>
                <a:cs typeface="Calibri"/>
              </a:rPr>
              <a:t>ЕОК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IA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(УУР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5" dirty="0">
                <a:latin typeface="Calibri"/>
                <a:cs typeface="Calibri"/>
              </a:rPr>
              <a:t>A,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35" dirty="0">
                <a:latin typeface="Calibri"/>
                <a:cs typeface="Calibri"/>
              </a:rPr>
              <a:t>УДД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1)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36137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Состав</a:t>
            </a:r>
            <a:r>
              <a:rPr spc="-35" dirty="0"/>
              <a:t> </a:t>
            </a:r>
            <a:r>
              <a:rPr spc="-5" dirty="0"/>
              <a:t>рабочей</a:t>
            </a:r>
            <a:r>
              <a:rPr spc="-30" dirty="0"/>
              <a:t> </a:t>
            </a:r>
            <a:r>
              <a:rPr spc="-5" dirty="0"/>
              <a:t>группы</a:t>
            </a:r>
            <a:r>
              <a:rPr spc="-15" dirty="0"/>
              <a:t> </a:t>
            </a:r>
            <a:r>
              <a:rPr spc="-5" dirty="0"/>
              <a:t>2/2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614363" y="1258886"/>
          <a:ext cx="10943590" cy="44102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71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1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502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Другие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члены рабочей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группы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019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Абугов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С.А.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Марков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В.А.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(Томск)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019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академик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РАН,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Алекян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Б.Г.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Никулина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Н.Н.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(Рязань)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019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Архипов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М.В.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(Екатеринбург)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к.м.н.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Певзнер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Д.В.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020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 Васильева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Е.Ю.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Погосова</a:t>
                      </a:r>
                      <a:r>
                        <a:rPr sz="1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Н.В.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019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Галявич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А.С.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(Казань)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Протопопов</a:t>
                      </a:r>
                      <a:r>
                        <a:rPr sz="16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А.В.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(Красноярск)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019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Ганюков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В.И.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(Кемерово)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 Скрыпник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Д.В.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(Москва)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019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Гиляревский 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С.Р.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Терещенко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С.Н.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015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к.м.н.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 Голубев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Е.П. 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Устюгов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С.А.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(Красноярск)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020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академик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РАН,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Голухова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Е.З. 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д.м.н.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Хрипун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А.В.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(Ростов-на-Дону)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5019"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Грацианский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Н.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А.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Шалаев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С.В.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(Тюмень)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5019"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Карпов</a:t>
                      </a:r>
                      <a:r>
                        <a:rPr sz="1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Ю.А.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Шпектор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А.В.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5020"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Космачева</a:t>
                      </a:r>
                      <a:r>
                        <a:rPr sz="1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Е.Д.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(Краснодар)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Якушин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С.С.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(Рязань)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5019"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Лопатин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Ю.М.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(Волгоград)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83585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 err="1"/>
              <a:t>Особенности</a:t>
            </a:r>
            <a:r>
              <a:rPr spc="-20" dirty="0"/>
              <a:t> </a:t>
            </a:r>
            <a:r>
              <a:rPr spc="-5" dirty="0"/>
              <a:t>инвазивного</a:t>
            </a:r>
            <a:r>
              <a:rPr spc="10" dirty="0"/>
              <a:t> </a:t>
            </a:r>
            <a:r>
              <a:rPr spc="-5" dirty="0"/>
              <a:t>лечения</a:t>
            </a:r>
            <a:r>
              <a:rPr spc="5" dirty="0"/>
              <a:t> </a:t>
            </a:r>
            <a:r>
              <a:rPr spc="-15" dirty="0"/>
              <a:t>ОКСбпST</a:t>
            </a:r>
            <a:r>
              <a:rPr spc="-10" dirty="0"/>
              <a:t> </a:t>
            </a:r>
            <a:r>
              <a:rPr dirty="0"/>
              <a:t>у </a:t>
            </a:r>
            <a:r>
              <a:rPr spc="-5" dirty="0"/>
              <a:t>пациентов </a:t>
            </a:r>
            <a:r>
              <a:rPr spc="-530" dirty="0"/>
              <a:t> </a:t>
            </a:r>
            <a:r>
              <a:rPr dirty="0"/>
              <a:t>с</a:t>
            </a:r>
            <a:r>
              <a:rPr spc="-20" dirty="0"/>
              <a:t> </a:t>
            </a:r>
            <a:r>
              <a:rPr spc="-5" dirty="0"/>
              <a:t>сахарным</a:t>
            </a:r>
            <a:r>
              <a:rPr dirty="0"/>
              <a:t> </a:t>
            </a:r>
            <a:r>
              <a:rPr spc="-5" dirty="0"/>
              <a:t>диабетом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3316" y="1267967"/>
            <a:ext cx="5113020" cy="369316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29845" rIns="0" bIns="0" rtlCol="0">
            <a:spAutoFit/>
          </a:bodyPr>
          <a:lstStyle/>
          <a:p>
            <a:pPr marL="274320" marR="174625" indent="-182880">
              <a:lnSpc>
                <a:spcPct val="100000"/>
              </a:lnSpc>
              <a:spcBef>
                <a:spcPts val="23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800" dirty="0">
                <a:latin typeface="Calibri"/>
                <a:cs typeface="Calibri"/>
              </a:rPr>
              <a:t>У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пациентов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ОКСбпST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сахарным </a:t>
            </a:r>
            <a:r>
              <a:rPr sz="1800" spc="-10" dirty="0">
                <a:latin typeface="Calibri"/>
                <a:cs typeface="Calibri"/>
              </a:rPr>
              <a:t>диабетом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рекомендуется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инвазивная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стратегия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лечения </a:t>
            </a:r>
            <a:r>
              <a:rPr sz="1800" dirty="0">
                <a:latin typeface="Calibri"/>
                <a:cs typeface="Calibri"/>
              </a:rPr>
              <a:t>с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целью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снижения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риска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смертельных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исходов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повторного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ИМ.</a:t>
            </a:r>
            <a:endParaRPr sz="1800" dirty="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ЕОК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IA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(УУР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10" dirty="0">
                <a:latin typeface="Calibri"/>
                <a:cs typeface="Calibri"/>
              </a:rPr>
              <a:t>A,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45" dirty="0">
                <a:latin typeface="Calibri"/>
                <a:cs typeface="Calibri"/>
              </a:rPr>
              <a:t>УДД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1)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 dirty="0">
              <a:latin typeface="Calibri"/>
              <a:cs typeface="Calibri"/>
            </a:endParaRPr>
          </a:p>
          <a:p>
            <a:pPr marL="274320" marR="218440" indent="-182880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800" dirty="0">
                <a:latin typeface="Calibri"/>
                <a:cs typeface="Calibri"/>
              </a:rPr>
              <a:t>У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стабилизированных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пациентов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ОКСбпST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сахарным</a:t>
            </a:r>
            <a:r>
              <a:rPr sz="1800" spc="-10" dirty="0">
                <a:latin typeface="Calibri"/>
                <a:cs typeface="Calibri"/>
              </a:rPr>
              <a:t> диабетом,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имеющих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многососудистое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поражение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-5" dirty="0">
                <a:latin typeface="Calibri"/>
                <a:cs typeface="Calibri"/>
              </a:rPr>
              <a:t> приемлемый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хирургический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риск,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операция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КШ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предпочтительнее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ЧКВ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для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снижения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риска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повторного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ИМ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10" dirty="0">
                <a:latin typeface="Calibri"/>
                <a:cs typeface="Calibri"/>
              </a:rPr>
              <a:t>реваскуляризаций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миокарда.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ЕОК</a:t>
            </a:r>
            <a:r>
              <a:rPr sz="1800" b="1" dirty="0">
                <a:latin typeface="Calibri"/>
                <a:cs typeface="Calibri"/>
              </a:rPr>
              <a:t> IA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(УУР</a:t>
            </a:r>
            <a:r>
              <a:rPr sz="1800" b="1" spc="10" dirty="0">
                <a:latin typeface="Calibri"/>
                <a:cs typeface="Calibri"/>
              </a:rPr>
              <a:t> A,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45" dirty="0">
                <a:latin typeface="Calibri"/>
                <a:cs typeface="Calibri"/>
              </a:rPr>
              <a:t>УДД</a:t>
            </a:r>
            <a:r>
              <a:rPr sz="1800" b="1" spc="-5" dirty="0">
                <a:latin typeface="Calibri"/>
                <a:cs typeface="Calibri"/>
              </a:rPr>
              <a:t> 1)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55664" y="1267967"/>
            <a:ext cx="5113020" cy="147701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29845" rIns="0" bIns="0" rtlCol="0">
            <a:spAutoFit/>
          </a:bodyPr>
          <a:lstStyle/>
          <a:p>
            <a:pPr marL="274955" marR="379095" indent="-182880">
              <a:lnSpc>
                <a:spcPct val="100000"/>
              </a:lnSpc>
              <a:spcBef>
                <a:spcPts val="235"/>
              </a:spcBef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800" dirty="0">
                <a:latin typeface="Calibri"/>
                <a:cs typeface="Calibri"/>
              </a:rPr>
              <a:t>У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пациентов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ОКСбпST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сахарным </a:t>
            </a:r>
            <a:r>
              <a:rPr sz="1800" spc="-10" dirty="0">
                <a:latin typeface="Calibri"/>
                <a:cs typeface="Calibri"/>
              </a:rPr>
              <a:t>диабетом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ЧКВ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рекомендуется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использовать </a:t>
            </a:r>
            <a:r>
              <a:rPr sz="1800" spc="-5" dirty="0">
                <a:latin typeface="Calibri"/>
                <a:cs typeface="Calibri"/>
              </a:rPr>
              <a:t> современные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СВЛ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 </a:t>
            </a:r>
            <a:r>
              <a:rPr sz="1800" spc="-10" dirty="0">
                <a:latin typeface="Calibri"/>
                <a:cs typeface="Calibri"/>
              </a:rPr>
              <a:t>целью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снижения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риска </a:t>
            </a:r>
            <a:r>
              <a:rPr sz="1800" spc="-5" dirty="0">
                <a:latin typeface="Calibri"/>
                <a:cs typeface="Calibri"/>
              </a:rPr>
              <a:t> повторных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реваскуляризаций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миокарда.</a:t>
            </a:r>
            <a:endParaRPr sz="18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ЕОК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IA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(УУР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В,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45" dirty="0">
                <a:latin typeface="Calibri"/>
                <a:cs typeface="Calibri"/>
              </a:rPr>
              <a:t>УДД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2)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83585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 err="1"/>
              <a:t>Особенности</a:t>
            </a:r>
            <a:r>
              <a:rPr spc="-20" dirty="0"/>
              <a:t> </a:t>
            </a:r>
            <a:r>
              <a:rPr spc="-5" dirty="0"/>
              <a:t>инвазивного</a:t>
            </a:r>
            <a:r>
              <a:rPr spc="10" dirty="0"/>
              <a:t> </a:t>
            </a:r>
            <a:r>
              <a:rPr spc="-5" dirty="0"/>
              <a:t>лечения</a:t>
            </a:r>
            <a:r>
              <a:rPr spc="5" dirty="0"/>
              <a:t> </a:t>
            </a:r>
            <a:r>
              <a:rPr spc="-15" dirty="0"/>
              <a:t>ОКСбпST</a:t>
            </a:r>
            <a:r>
              <a:rPr spc="-10" dirty="0"/>
              <a:t> </a:t>
            </a:r>
            <a:r>
              <a:rPr dirty="0"/>
              <a:t>у </a:t>
            </a:r>
            <a:r>
              <a:rPr spc="-5" dirty="0"/>
              <a:t>пациентов </a:t>
            </a:r>
            <a:r>
              <a:rPr spc="-530" dirty="0"/>
              <a:t> </a:t>
            </a:r>
            <a:r>
              <a:rPr dirty="0"/>
              <a:t>с</a:t>
            </a:r>
            <a:r>
              <a:rPr spc="-20" dirty="0"/>
              <a:t> </a:t>
            </a:r>
            <a:r>
              <a:rPr spc="-5" dirty="0"/>
              <a:t>хронической</a:t>
            </a:r>
            <a:r>
              <a:rPr spc="-20" dirty="0"/>
              <a:t> </a:t>
            </a:r>
            <a:r>
              <a:rPr spc="-10" dirty="0"/>
              <a:t>болезнью</a:t>
            </a:r>
            <a:r>
              <a:rPr dirty="0"/>
              <a:t> почек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3316" y="1267967"/>
            <a:ext cx="5113020" cy="378587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2384" rIns="0" bIns="0" rtlCol="0">
            <a:spAutoFit/>
          </a:bodyPr>
          <a:lstStyle/>
          <a:p>
            <a:pPr marL="274320" marR="320040" indent="-182880">
              <a:lnSpc>
                <a:spcPct val="100000"/>
              </a:lnSpc>
              <a:spcBef>
                <a:spcPts val="254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spc="-5" dirty="0">
                <a:latin typeface="Calibri"/>
                <a:cs typeface="Calibri"/>
              </a:rPr>
              <a:t>У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пациентов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spc="-15" dirty="0">
                <a:latin typeface="Calibri"/>
                <a:cs typeface="Calibri"/>
              </a:rPr>
              <a:t>ОКСбпST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хронической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болезнью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почек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(ХБП),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многососудистым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поражением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коронарного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русла,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приемлемым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хирургическим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риском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ожидаемой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продолжительностью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жизни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более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1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года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операция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КШ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предпочтительнее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ЧКВ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целью</a:t>
            </a:r>
            <a:r>
              <a:rPr sz="1600" spc="-10" dirty="0">
                <a:latin typeface="Calibri"/>
                <a:cs typeface="Calibri"/>
              </a:rPr>
              <a:t> снижения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риска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повторного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ИМ</a:t>
            </a:r>
            <a:r>
              <a:rPr sz="1600" spc="-5" dirty="0">
                <a:latin typeface="Calibri"/>
                <a:cs typeface="Calibri"/>
              </a:rPr>
              <a:t> и повторных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реваскуляризаций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миокарда.</a:t>
            </a:r>
            <a:endParaRPr sz="16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600" b="1" spc="-15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IIaB </a:t>
            </a:r>
            <a:r>
              <a:rPr sz="1600" b="1" spc="-5" dirty="0">
                <a:latin typeface="Calibri"/>
                <a:cs typeface="Calibri"/>
              </a:rPr>
              <a:t>(УУР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B,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2)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274320" marR="642620" indent="-182880">
              <a:lnSpc>
                <a:spcPct val="100000"/>
              </a:lnSpc>
              <a:spcBef>
                <a:spcPts val="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spc="-5" dirty="0">
                <a:latin typeface="Calibri"/>
                <a:cs typeface="Calibri"/>
              </a:rPr>
              <a:t>У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пациентов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ОКСбпST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ХБП,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многососудистым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поражением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коронарного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русла,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высоким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хирургическим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риском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ожидаемой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продолжительностью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жизни</a:t>
            </a:r>
            <a:r>
              <a:rPr sz="1600" spc="-10" dirty="0">
                <a:latin typeface="Calibri"/>
                <a:cs typeface="Calibri"/>
              </a:rPr>
              <a:t> менее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1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года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ЧКВ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предпочтительнее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операции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КШ.</a:t>
            </a:r>
            <a:endParaRPr sz="16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600" b="1" spc="-15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IC </a:t>
            </a:r>
            <a:r>
              <a:rPr sz="1600" b="1" spc="-5" dirty="0">
                <a:latin typeface="Calibri"/>
                <a:cs typeface="Calibri"/>
              </a:rPr>
              <a:t>(УУР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C,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5)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55664" y="1267967"/>
            <a:ext cx="5113020" cy="477012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2384" rIns="0" bIns="0" rtlCol="0">
            <a:spAutoFit/>
          </a:bodyPr>
          <a:lstStyle/>
          <a:p>
            <a:pPr marL="274955" marR="102870" indent="-182880">
              <a:lnSpc>
                <a:spcPct val="100000"/>
              </a:lnSpc>
              <a:spcBef>
                <a:spcPts val="254"/>
              </a:spcBef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600" spc="-5" dirty="0">
                <a:latin typeface="Calibri"/>
                <a:cs typeface="Calibri"/>
              </a:rPr>
              <a:t>У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пациентов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ОКСбпST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ХБП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КГ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 ЧКВ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рекомендуются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после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тщательной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оценки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соотношения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риска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пользы,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spc="-10" dirty="0">
                <a:latin typeface="Calibri"/>
                <a:cs typeface="Calibri"/>
              </a:rPr>
              <a:t>учетом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выраженности </a:t>
            </a:r>
            <a:r>
              <a:rPr sz="1600" spc="-10" dirty="0">
                <a:latin typeface="Calibri"/>
                <a:cs typeface="Calibri"/>
              </a:rPr>
              <a:t>нарушения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функции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почек.</a:t>
            </a:r>
            <a:endParaRPr sz="16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600" b="1" spc="-15" dirty="0">
                <a:latin typeface="Calibri"/>
                <a:cs typeface="Calibri"/>
              </a:rPr>
              <a:t>ЕОК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IB </a:t>
            </a:r>
            <a:r>
              <a:rPr sz="1600" b="1" spc="-5" dirty="0">
                <a:latin typeface="Calibri"/>
                <a:cs typeface="Calibri"/>
              </a:rPr>
              <a:t>(УУР</a:t>
            </a:r>
            <a:r>
              <a:rPr sz="1600" b="1" dirty="0">
                <a:latin typeface="Calibri"/>
                <a:cs typeface="Calibri"/>
              </a:rPr>
              <a:t> В,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4)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274955" marR="181610" indent="-182880">
              <a:lnSpc>
                <a:spcPct val="100000"/>
              </a:lnSpc>
              <a:spcBef>
                <a:spcPts val="5"/>
              </a:spcBef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600" spc="-5" dirty="0">
                <a:latin typeface="Calibri"/>
                <a:cs typeface="Calibri"/>
              </a:rPr>
              <a:t>У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пациентов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ОКСбпST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ХБП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при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ЧКВ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рекомендуется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предпочесть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современные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типы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СВЛ,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а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не СБЛП,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целью</a:t>
            </a:r>
            <a:r>
              <a:rPr sz="1600" spc="-10" dirty="0">
                <a:latin typeface="Calibri"/>
                <a:cs typeface="Calibri"/>
              </a:rPr>
              <a:t> снижения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риска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повторного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ИМ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 повторных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реваскуляризаций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миокарда.</a:t>
            </a:r>
            <a:endParaRPr sz="16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600" b="1" spc="-15" dirty="0">
                <a:latin typeface="Calibri"/>
                <a:cs typeface="Calibri"/>
              </a:rPr>
              <a:t>ЕОК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IB </a:t>
            </a:r>
            <a:r>
              <a:rPr sz="1600" b="1" spc="-5" dirty="0">
                <a:latin typeface="Calibri"/>
                <a:cs typeface="Calibri"/>
              </a:rPr>
              <a:t>(УУР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B,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3)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274955" marR="158750" indent="-182880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600" spc="-5" dirty="0">
                <a:latin typeface="Calibri"/>
                <a:cs typeface="Calibri"/>
              </a:rPr>
              <a:t>У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пациентов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 ХБП при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инвазивной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стратегии лечения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ОКСбпST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рекомендуется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гидратация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изотоническим </a:t>
            </a:r>
            <a:r>
              <a:rPr sz="1600" spc="-5" dirty="0">
                <a:latin typeface="Calibri"/>
                <a:cs typeface="Calibri"/>
              </a:rPr>
              <a:t> раствором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натрия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хлорида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применение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низко-</a:t>
            </a:r>
            <a:r>
              <a:rPr sz="1600" spc="-5" dirty="0">
                <a:latin typeface="Calibri"/>
                <a:cs typeface="Calibri"/>
              </a:rPr>
              <a:t> или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изоосмолярного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контрастного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вещества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(в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минимальном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объеме)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для профилактики </a:t>
            </a:r>
            <a:r>
              <a:rPr sz="1600" spc="-10" dirty="0">
                <a:latin typeface="Calibri"/>
                <a:cs typeface="Calibri"/>
              </a:rPr>
              <a:t>острого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повреждения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почек.</a:t>
            </a:r>
            <a:endParaRPr sz="16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600" b="1" spc="-15" dirty="0">
                <a:latin typeface="Calibri"/>
                <a:cs typeface="Calibri"/>
              </a:rPr>
              <a:t>ЕОК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IA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(УУР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10" dirty="0">
                <a:latin typeface="Calibri"/>
                <a:cs typeface="Calibri"/>
              </a:rPr>
              <a:t>A,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2)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83585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 err="1"/>
              <a:t>Особенности</a:t>
            </a:r>
            <a:r>
              <a:rPr spc="-20" dirty="0"/>
              <a:t> </a:t>
            </a:r>
            <a:r>
              <a:rPr spc="-5" dirty="0"/>
              <a:t>инвазивного</a:t>
            </a:r>
            <a:r>
              <a:rPr spc="10" dirty="0"/>
              <a:t> </a:t>
            </a:r>
            <a:r>
              <a:rPr spc="-5" dirty="0"/>
              <a:t>лечения</a:t>
            </a:r>
            <a:r>
              <a:rPr spc="5" dirty="0"/>
              <a:t> </a:t>
            </a:r>
            <a:r>
              <a:rPr spc="-15" dirty="0"/>
              <a:t>ОКСбпST</a:t>
            </a:r>
            <a:r>
              <a:rPr spc="-10" dirty="0"/>
              <a:t> </a:t>
            </a:r>
            <a:r>
              <a:rPr dirty="0"/>
              <a:t>у </a:t>
            </a:r>
            <a:r>
              <a:rPr spc="-5" dirty="0"/>
              <a:t>пациентов </a:t>
            </a:r>
            <a:r>
              <a:rPr spc="-530" dirty="0"/>
              <a:t> </a:t>
            </a:r>
            <a:r>
              <a:rPr spc="-5" dirty="0"/>
              <a:t>при</a:t>
            </a:r>
            <a:r>
              <a:rPr dirty="0"/>
              <a:t> </a:t>
            </a:r>
            <a:r>
              <a:rPr spc="-10" dirty="0"/>
              <a:t>кардиогенном</a:t>
            </a:r>
            <a:r>
              <a:rPr dirty="0"/>
              <a:t> </a:t>
            </a:r>
            <a:r>
              <a:rPr spc="-10" dirty="0"/>
              <a:t>шоке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3316" y="1267967"/>
            <a:ext cx="5113020" cy="166116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1750" rIns="0" bIns="0" rtlCol="0">
            <a:spAutoFit/>
          </a:bodyPr>
          <a:lstStyle/>
          <a:p>
            <a:pPr marL="274955" marR="445134" indent="-183515">
              <a:lnSpc>
                <a:spcPct val="100000"/>
              </a:lnSpc>
              <a:spcBef>
                <a:spcPts val="250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700" dirty="0">
                <a:latin typeface="Calibri"/>
                <a:cs typeface="Calibri"/>
              </a:rPr>
              <a:t>У </a:t>
            </a:r>
            <a:r>
              <a:rPr sz="1700" spc="-5" dirty="0">
                <a:latin typeface="Calibri"/>
                <a:cs typeface="Calibri"/>
              </a:rPr>
              <a:t>пациентов </a:t>
            </a:r>
            <a:r>
              <a:rPr sz="1700" dirty="0">
                <a:latin typeface="Calibri"/>
                <a:cs typeface="Calibri"/>
              </a:rPr>
              <a:t>с </a:t>
            </a:r>
            <a:r>
              <a:rPr sz="1700" spc="-10" dirty="0">
                <a:latin typeface="Calibri"/>
                <a:cs typeface="Calibri"/>
              </a:rPr>
              <a:t>ОКСбпST </a:t>
            </a:r>
            <a:r>
              <a:rPr sz="1700" dirty="0">
                <a:latin typeface="Calibri"/>
                <a:cs typeface="Calibri"/>
              </a:rPr>
              <a:t>и </a:t>
            </a:r>
            <a:r>
              <a:rPr sz="1700" spc="-5" dirty="0">
                <a:latin typeface="Calibri"/>
                <a:cs typeface="Calibri"/>
              </a:rPr>
              <a:t>кардиогенным шоком </a:t>
            </a:r>
            <a:r>
              <a:rPr sz="1700" spc="-37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рекомендуется </a:t>
            </a:r>
            <a:r>
              <a:rPr sz="1700" spc="-5" dirty="0">
                <a:latin typeface="Calibri"/>
                <a:cs typeface="Calibri"/>
              </a:rPr>
              <a:t>предпочесть </a:t>
            </a:r>
            <a:r>
              <a:rPr sz="1700" dirty="0">
                <a:latin typeface="Calibri"/>
                <a:cs typeface="Calibri"/>
              </a:rPr>
              <a:t>ЧКВ с 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восстановлением </a:t>
            </a:r>
            <a:r>
              <a:rPr sz="1700" spc="-10" dirty="0">
                <a:latin typeface="Calibri"/>
                <a:cs typeface="Calibri"/>
              </a:rPr>
              <a:t>кровотока </a:t>
            </a:r>
            <a:r>
              <a:rPr sz="1700" dirty="0">
                <a:latin typeface="Calibri"/>
                <a:cs typeface="Calibri"/>
              </a:rPr>
              <a:t>по </a:t>
            </a:r>
            <a:r>
              <a:rPr sz="1700" spc="-5" dirty="0">
                <a:latin typeface="Calibri"/>
                <a:cs typeface="Calibri"/>
              </a:rPr>
              <a:t>симптом- 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связанной </a:t>
            </a:r>
            <a:r>
              <a:rPr sz="1700" dirty="0">
                <a:latin typeface="Calibri"/>
                <a:cs typeface="Calibri"/>
              </a:rPr>
              <a:t>артерии независимо </a:t>
            </a:r>
            <a:r>
              <a:rPr sz="1700" spc="-10" dirty="0">
                <a:latin typeface="Calibri"/>
                <a:cs typeface="Calibri"/>
              </a:rPr>
              <a:t>от </a:t>
            </a:r>
            <a:r>
              <a:rPr sz="1700" dirty="0">
                <a:latin typeface="Calibri"/>
                <a:cs typeface="Calibri"/>
              </a:rPr>
              <a:t>времени 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возникновения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симптомов.</a:t>
            </a:r>
            <a:endParaRPr sz="1700">
              <a:latin typeface="Calibri"/>
              <a:cs typeface="Calibri"/>
            </a:endParaRPr>
          </a:p>
          <a:p>
            <a:pPr marL="274955">
              <a:lnSpc>
                <a:spcPts val="2039"/>
              </a:lnSpc>
            </a:pPr>
            <a:r>
              <a:rPr sz="1700" b="1" spc="-15" dirty="0">
                <a:latin typeface="Calibri"/>
                <a:cs typeface="Calibri"/>
              </a:rPr>
              <a:t>ЕОК </a:t>
            </a:r>
            <a:r>
              <a:rPr sz="1700" b="1" dirty="0">
                <a:latin typeface="Calibri"/>
                <a:cs typeface="Calibri"/>
              </a:rPr>
              <a:t>IB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(УУР</a:t>
            </a:r>
            <a:r>
              <a:rPr sz="1700" b="1" spc="-4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B,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40" dirty="0">
                <a:latin typeface="Calibri"/>
                <a:cs typeface="Calibri"/>
              </a:rPr>
              <a:t>УДД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2)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55664" y="1267967"/>
            <a:ext cx="5113020" cy="113855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1750" rIns="0" bIns="0" rtlCol="0">
            <a:spAutoFit/>
          </a:bodyPr>
          <a:lstStyle/>
          <a:p>
            <a:pPr marL="274955" marR="107950" indent="-183515">
              <a:lnSpc>
                <a:spcPct val="100000"/>
              </a:lnSpc>
              <a:spcBef>
                <a:spcPts val="250"/>
              </a:spcBef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700" dirty="0">
                <a:latin typeface="Calibri"/>
                <a:cs typeface="Calibri"/>
              </a:rPr>
              <a:t>У </a:t>
            </a:r>
            <a:r>
              <a:rPr sz="1700" spc="-5" dirty="0">
                <a:latin typeface="Calibri"/>
                <a:cs typeface="Calibri"/>
              </a:rPr>
              <a:t>пациентов </a:t>
            </a:r>
            <a:r>
              <a:rPr sz="1700" dirty="0">
                <a:latin typeface="Calibri"/>
                <a:cs typeface="Calibri"/>
              </a:rPr>
              <a:t>с </a:t>
            </a:r>
            <a:r>
              <a:rPr sz="1700" spc="-10" dirty="0">
                <a:latin typeface="Calibri"/>
                <a:cs typeface="Calibri"/>
              </a:rPr>
              <a:t>ОКСбпST </a:t>
            </a:r>
            <a:r>
              <a:rPr sz="1700" dirty="0">
                <a:latin typeface="Calibri"/>
                <a:cs typeface="Calibri"/>
              </a:rPr>
              <a:t>и </a:t>
            </a:r>
            <a:r>
              <a:rPr sz="1700" spc="-5" dirty="0">
                <a:latin typeface="Calibri"/>
                <a:cs typeface="Calibri"/>
              </a:rPr>
              <a:t>кардиогенным шоком 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экстренная </a:t>
            </a:r>
            <a:r>
              <a:rPr sz="1700" dirty="0">
                <a:latin typeface="Calibri"/>
                <a:cs typeface="Calibri"/>
              </a:rPr>
              <a:t>операция КШ </a:t>
            </a:r>
            <a:r>
              <a:rPr sz="1700" spc="-5" dirty="0">
                <a:latin typeface="Calibri"/>
                <a:cs typeface="Calibri"/>
              </a:rPr>
              <a:t>рекомендуется </a:t>
            </a:r>
            <a:r>
              <a:rPr sz="1700" dirty="0">
                <a:latin typeface="Calibri"/>
                <a:cs typeface="Calibri"/>
              </a:rPr>
              <a:t>в </a:t>
            </a:r>
            <a:r>
              <a:rPr sz="1700" spc="-5" dirty="0">
                <a:latin typeface="Calibri"/>
                <a:cs typeface="Calibri"/>
              </a:rPr>
              <a:t>случаях, </a:t>
            </a:r>
            <a:r>
              <a:rPr sz="1700" spc="-370" dirty="0">
                <a:latin typeface="Calibri"/>
                <a:cs typeface="Calibri"/>
              </a:rPr>
              <a:t> </a:t>
            </a:r>
            <a:r>
              <a:rPr sz="1700" spc="-25" dirty="0">
                <a:latin typeface="Calibri"/>
                <a:cs typeface="Calibri"/>
              </a:rPr>
              <a:t>когда </a:t>
            </a:r>
            <a:r>
              <a:rPr sz="1700" spc="-5" dirty="0">
                <a:latin typeface="Calibri"/>
                <a:cs typeface="Calibri"/>
              </a:rPr>
              <a:t>коронарная анатомия </a:t>
            </a:r>
            <a:r>
              <a:rPr sz="1700" dirty="0">
                <a:latin typeface="Calibri"/>
                <a:cs typeface="Calibri"/>
              </a:rPr>
              <a:t>не </a:t>
            </a:r>
            <a:r>
              <a:rPr sz="1700" spc="-15" dirty="0">
                <a:latin typeface="Calibri"/>
                <a:cs typeface="Calibri"/>
              </a:rPr>
              <a:t>подходит </a:t>
            </a:r>
            <a:r>
              <a:rPr sz="1700" spc="-5" dirty="0">
                <a:latin typeface="Calibri"/>
                <a:cs typeface="Calibri"/>
              </a:rPr>
              <a:t>для ЧКВ. 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b="1" spc="-15" dirty="0">
                <a:latin typeface="Calibri"/>
                <a:cs typeface="Calibri"/>
              </a:rPr>
              <a:t>ЕОК</a:t>
            </a:r>
            <a:r>
              <a:rPr sz="1700" b="1" spc="-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IB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(УУР</a:t>
            </a:r>
            <a:r>
              <a:rPr sz="1700" b="1" spc="-35" dirty="0">
                <a:latin typeface="Calibri"/>
                <a:cs typeface="Calibri"/>
              </a:rPr>
              <a:t> </a:t>
            </a:r>
            <a:r>
              <a:rPr sz="1700" b="1" spc="-10" dirty="0">
                <a:latin typeface="Calibri"/>
                <a:cs typeface="Calibri"/>
              </a:rPr>
              <a:t>B, </a:t>
            </a:r>
            <a:r>
              <a:rPr sz="1700" b="1" spc="-40" dirty="0">
                <a:latin typeface="Calibri"/>
                <a:cs typeface="Calibri"/>
              </a:rPr>
              <a:t>УДД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3)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 err="1"/>
              <a:t>Организация</a:t>
            </a:r>
            <a:r>
              <a:rPr spc="25" dirty="0"/>
              <a:t> </a:t>
            </a:r>
            <a:r>
              <a:rPr spc="-10" dirty="0"/>
              <a:t>оказания</a:t>
            </a:r>
            <a:r>
              <a:rPr spc="-5" dirty="0"/>
              <a:t> </a:t>
            </a:r>
            <a:r>
              <a:rPr spc="-10" dirty="0"/>
              <a:t>медицинской</a:t>
            </a:r>
            <a:r>
              <a:rPr dirty="0"/>
              <a:t> помощи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6384" y="426967"/>
            <a:ext cx="10770235" cy="4881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 err="1">
                <a:solidFill>
                  <a:srgbClr val="005DAC"/>
                </a:solidFill>
                <a:latin typeface="Calibri"/>
                <a:cs typeface="Calibri"/>
              </a:rPr>
              <a:t>Показания</a:t>
            </a:r>
            <a:r>
              <a:rPr sz="2400" b="1" spc="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5DAC"/>
                </a:solidFill>
                <a:latin typeface="Calibri"/>
                <a:cs typeface="Calibri"/>
              </a:rPr>
              <a:t>для</a:t>
            </a:r>
            <a:r>
              <a:rPr sz="2400" b="1" spc="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5DAC"/>
                </a:solidFill>
                <a:latin typeface="Calibri"/>
                <a:cs typeface="Calibri"/>
              </a:rPr>
              <a:t>госпитализации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Всех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пациентов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подозрением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ОКСбпST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рекомендуется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срочно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госпитализировать,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предпочтительно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стационар,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специализирующийся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лечении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пациентов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ОКС,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предпочтительно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лечебное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учреждение,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35" dirty="0">
                <a:latin typeface="Calibri"/>
                <a:cs typeface="Calibri"/>
              </a:rPr>
              <a:t>где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возможно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инвазивное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лечение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ОКС.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Поскольку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многим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пациентам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подозрением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ОКСбпST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может 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потребоваться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углубленная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дифференциальная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диагностика,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их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оптимально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госпитализировать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многопрофильный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стационар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возможностью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экстренной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диагностики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лечения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острой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коронарной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иной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патологий.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Пациент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признаками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высокого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риска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неблагоприятного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исхода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должен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быть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госпитализирован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стационар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возможностью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инвазивного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лечения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ОКС.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 dirty="0">
              <a:latin typeface="Calibri"/>
              <a:cs typeface="Calibri"/>
            </a:endParaRPr>
          </a:p>
          <a:p>
            <a:pPr marL="12700" marR="24765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При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показаниях</a:t>
            </a:r>
            <a:r>
              <a:rPr sz="1800" dirty="0">
                <a:latin typeface="Calibri"/>
                <a:cs typeface="Calibri"/>
              </a:rPr>
              <a:t> к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инвазивной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стратегии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лечения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ОКСбпST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пациент,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госпитализированный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стационар,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не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располагающий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такими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возможностями,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должен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быть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своевременно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переведен</a:t>
            </a:r>
            <a:r>
              <a:rPr sz="1800" dirty="0">
                <a:latin typeface="Calibri"/>
                <a:cs typeface="Calibri"/>
              </a:rPr>
              <a:t> в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лечебное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учреждение,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35" dirty="0">
                <a:latin typeface="Calibri"/>
                <a:cs typeface="Calibri"/>
              </a:rPr>
              <a:t>где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реализуется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программа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реваскуляризации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при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ОКС.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зависимости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от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риска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неблагоприятного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исхода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сроки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КГ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намерением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выполнить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реваскуляризацию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миокарда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составляют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от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до</a:t>
            </a:r>
            <a:r>
              <a:rPr sz="1800" dirty="0">
                <a:latin typeface="Calibri"/>
                <a:cs typeface="Calibri"/>
              </a:rPr>
              <a:t> 72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часов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после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госпитализации.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 dirty="0">
              <a:latin typeface="Calibri"/>
              <a:cs typeface="Calibri"/>
            </a:endParaRPr>
          </a:p>
          <a:p>
            <a:pPr marL="12700" marR="32131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В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каждом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регионе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рекомендуется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разработать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региональный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протокол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маршрутизации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пациентов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ОКС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учетом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рекомендаций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лечению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ОКСбпST</a:t>
            </a:r>
            <a:r>
              <a:rPr sz="1800" dirty="0">
                <a:latin typeface="Calibri"/>
                <a:cs typeface="Calibri"/>
              </a:rPr>
              <a:t> 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особенностей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региона.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745870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 err="1"/>
              <a:t>Критерии</a:t>
            </a:r>
            <a:r>
              <a:rPr spc="-5" dirty="0"/>
              <a:t> оценки качества</a:t>
            </a:r>
            <a:r>
              <a:rPr spc="-25" dirty="0"/>
              <a:t> </a:t>
            </a:r>
            <a:r>
              <a:rPr spc="-10" dirty="0"/>
              <a:t>медицинской</a:t>
            </a:r>
            <a:r>
              <a:rPr spc="-5" dirty="0"/>
              <a:t> </a:t>
            </a:r>
            <a:r>
              <a:rPr dirty="0"/>
              <a:t>помощи</a:t>
            </a:r>
            <a:r>
              <a:rPr spc="-30" dirty="0"/>
              <a:t> </a:t>
            </a:r>
            <a:r>
              <a:rPr spc="-5" dirty="0"/>
              <a:t>1/2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17534" y="1262062"/>
          <a:ext cx="10944858" cy="49475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9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12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5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1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4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908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№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Кри</a:t>
                      </a:r>
                      <a:r>
                        <a:rPr sz="13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ерии</a:t>
                      </a:r>
                      <a:r>
                        <a:rPr sz="1350" b="1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</a:t>
                      </a:r>
                      <a:r>
                        <a:rPr sz="13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ч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3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ст</a:t>
                      </a:r>
                      <a:r>
                        <a:rPr sz="13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EОК</a:t>
                      </a:r>
                      <a:r>
                        <a:rPr sz="135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Класс</a:t>
                      </a:r>
                      <a:r>
                        <a:rPr sz="135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35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уровень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35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УДД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УУР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Да/Нет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0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350" spc="-5" dirty="0">
                          <a:latin typeface="Calibri"/>
                          <a:cs typeface="Calibri"/>
                        </a:rPr>
                        <a:t>1.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28067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350" spc="-5" dirty="0">
                          <a:latin typeface="Calibri"/>
                          <a:cs typeface="Calibri"/>
                        </a:rPr>
                        <a:t>Пациент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подозрением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350" spc="-15" dirty="0">
                          <a:latin typeface="Calibri"/>
                          <a:cs typeface="Calibri"/>
                        </a:rPr>
                        <a:t>ОКС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срочно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госпитализирован, предпочтительно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в стационар, </a:t>
                      </a:r>
                      <a:r>
                        <a:rPr sz="1350" spc="-2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специализирующийся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на лечении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пациентов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ОКС,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предпочтительно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в лечебное 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учреждение,</a:t>
                      </a:r>
                      <a:r>
                        <a:rPr sz="13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25" dirty="0">
                          <a:latin typeface="Calibri"/>
                          <a:cs typeface="Calibri"/>
                        </a:rPr>
                        <a:t>где</a:t>
                      </a:r>
                      <a:r>
                        <a:rPr sz="13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возможно</a:t>
                      </a:r>
                      <a:r>
                        <a:rPr sz="13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инвазивное</a:t>
                      </a:r>
                      <a:r>
                        <a:rPr sz="13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лечение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15" dirty="0">
                          <a:latin typeface="Calibri"/>
                          <a:cs typeface="Calibri"/>
                        </a:rPr>
                        <a:t>ОКС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50" spc="-10" dirty="0">
                          <a:latin typeface="Calibri"/>
                          <a:cs typeface="Calibri"/>
                        </a:rPr>
                        <a:t>IC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C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5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40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350" spc="-5" dirty="0">
                          <a:latin typeface="Calibri"/>
                          <a:cs typeface="Calibri"/>
                        </a:rPr>
                        <a:t>2.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1493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пациента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подозрением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ОКСбпST определен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уровень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биохимических маркеров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повреждения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кардиомиоцитов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в крови,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предпочтительно исследование уровня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сердечного </a:t>
                      </a:r>
                      <a:r>
                        <a:rPr sz="1350" spc="-2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тропонина</a:t>
                      </a:r>
                      <a:r>
                        <a:rPr sz="13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3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3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Т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50" spc="-10" dirty="0">
                          <a:latin typeface="Calibri"/>
                          <a:cs typeface="Calibri"/>
                        </a:rPr>
                        <a:t>IA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A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1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21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350" spc="-5" dirty="0">
                          <a:latin typeface="Calibri"/>
                          <a:cs typeface="Calibri"/>
                        </a:rPr>
                        <a:t>3.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пациента</a:t>
                      </a:r>
                      <a:r>
                        <a:rPr sz="13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подозрением</a:t>
                      </a:r>
                      <a:r>
                        <a:rPr sz="13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ОКСбпST</a:t>
                      </a:r>
                      <a:r>
                        <a:rPr sz="13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выполнена ЭхоКГ</a:t>
                      </a:r>
                      <a:r>
                        <a:rPr sz="13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обязательной</a:t>
                      </a:r>
                      <a:r>
                        <a:rPr sz="13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оценкой</a:t>
                      </a:r>
                      <a:r>
                        <a:rPr sz="13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ФВ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ЛЖ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350" spc="-10" dirty="0">
                          <a:latin typeface="Calibri"/>
                          <a:cs typeface="Calibri"/>
                        </a:rPr>
                        <a:t>IC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B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3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5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350" spc="-5" dirty="0">
                          <a:latin typeface="Calibri"/>
                          <a:cs typeface="Calibri"/>
                        </a:rPr>
                        <a:t>4.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461009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пациента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ОКСбпST</a:t>
                      </a:r>
                      <a:r>
                        <a:rPr sz="13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3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основании</a:t>
                      </a:r>
                      <a:r>
                        <a:rPr sz="13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оценки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 риска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неблагоприятного</a:t>
                      </a:r>
                      <a:r>
                        <a:rPr sz="135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исхода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выбрана</a:t>
                      </a:r>
                      <a:r>
                        <a:rPr sz="13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350" spc="-2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реализована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одна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из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стратегий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лечения в стационаре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(КГ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намерением выполнить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реваскуляризацию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миокарда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первые 2–72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часа после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госпитализации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первоначальное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неинвазивное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лечение)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50" spc="-10" dirty="0">
                          <a:latin typeface="Calibri"/>
                          <a:cs typeface="Calibri"/>
                        </a:rPr>
                        <a:t>IA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A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1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552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50" spc="-5" dirty="0">
                          <a:latin typeface="Calibri"/>
                          <a:cs typeface="Calibri"/>
                        </a:rPr>
                        <a:t>5.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25209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пациента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ОКСбпST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в начале лечения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использовалась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тройная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антитромботическая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терапия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(сочетание </a:t>
                      </a:r>
                      <a:r>
                        <a:rPr sz="1350" spc="-15" dirty="0">
                          <a:latin typeface="Calibri"/>
                          <a:cs typeface="Calibri"/>
                        </a:rPr>
                        <a:t>АСК,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ингибитора Р2Y</a:t>
                      </a:r>
                      <a:r>
                        <a:rPr sz="1350" spc="-7" baseline="-18518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-рецептора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тромбоцитов и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антикоагулянта)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последующим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переходом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на сочетание </a:t>
                      </a:r>
                      <a:r>
                        <a:rPr sz="1350" spc="-15" dirty="0">
                          <a:latin typeface="Calibri"/>
                          <a:cs typeface="Calibri"/>
                        </a:rPr>
                        <a:t>АСК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ингибитором Р2Y</a:t>
                      </a:r>
                      <a:r>
                        <a:rPr sz="1350" spc="-7" baseline="-18518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-рецептора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тромбоцитов </a:t>
                      </a:r>
                      <a:r>
                        <a:rPr sz="1350" spc="-2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или, для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пациентов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показаниями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к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длительному применению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антикоагулянтов,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сочетание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перорального антикоагулянта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одним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двумя антиагрегантами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(АТХ-группа </a:t>
                      </a:r>
                      <a:r>
                        <a:rPr sz="1350" spc="-2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антиагреганты,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кроме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гепарина,</a:t>
                      </a:r>
                      <a:r>
                        <a:rPr sz="13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B01AC)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50" spc="-10" dirty="0">
                          <a:latin typeface="Calibri"/>
                          <a:cs typeface="Calibri"/>
                        </a:rPr>
                        <a:t>IA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A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1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266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350" spc="-5" dirty="0">
                          <a:latin typeface="Calibri"/>
                          <a:cs typeface="Calibri"/>
                        </a:rPr>
                        <a:t>6.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1270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20320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пациента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ОКСбпST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и ФВ ЛЖ ≤ 40%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назначен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пероральный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бета-адреноблокатор,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если к </a:t>
                      </a:r>
                      <a:r>
                        <a:rPr sz="1350" spc="-2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препаратам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этой</a:t>
                      </a:r>
                      <a:r>
                        <a:rPr sz="13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группы</a:t>
                      </a:r>
                      <a:r>
                        <a:rPr sz="13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нет противопоказаний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350" spc="-10" dirty="0">
                          <a:latin typeface="Calibri"/>
                          <a:cs typeface="Calibri"/>
                        </a:rPr>
                        <a:t>IA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1270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B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1270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2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1270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7459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 err="1"/>
              <a:t>Критерии</a:t>
            </a:r>
            <a:r>
              <a:rPr spc="-5" dirty="0"/>
              <a:t> оценки качества</a:t>
            </a:r>
            <a:r>
              <a:rPr spc="-25" dirty="0"/>
              <a:t> </a:t>
            </a:r>
            <a:r>
              <a:rPr spc="-10" dirty="0"/>
              <a:t>медицинской</a:t>
            </a:r>
            <a:r>
              <a:rPr spc="-5" dirty="0"/>
              <a:t> </a:t>
            </a:r>
            <a:r>
              <a:rPr dirty="0"/>
              <a:t>помощи</a:t>
            </a:r>
            <a:r>
              <a:rPr spc="-25" dirty="0"/>
              <a:t> </a:t>
            </a:r>
            <a:r>
              <a:rPr spc="-5" dirty="0"/>
              <a:t>2/2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17536" y="1262062"/>
          <a:ext cx="10945494" cy="32021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0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5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1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4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908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№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Кри</a:t>
                      </a:r>
                      <a:r>
                        <a:rPr sz="13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ерии</a:t>
                      </a:r>
                      <a:r>
                        <a:rPr sz="1350" b="1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</a:t>
                      </a:r>
                      <a:r>
                        <a:rPr sz="13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ч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3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ст</a:t>
                      </a:r>
                      <a:r>
                        <a:rPr sz="13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EОК</a:t>
                      </a:r>
                      <a:r>
                        <a:rPr sz="135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Класс</a:t>
                      </a:r>
                      <a:r>
                        <a:rPr sz="135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35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уровень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35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УДД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УУР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3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Да/Нет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3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350" spc="-5" dirty="0">
                          <a:latin typeface="Calibri"/>
                          <a:cs typeface="Calibri"/>
                        </a:rPr>
                        <a:t>7.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7556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пациента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ОКСбпST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при ФВ ЛЖ ≤ 40%, </a:t>
                      </a:r>
                      <a:r>
                        <a:rPr sz="1350" spc="-35" dirty="0">
                          <a:latin typeface="Calibri"/>
                          <a:cs typeface="Calibri"/>
                        </a:rPr>
                        <a:t>АГ,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сахарном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диабете, хронической болезни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почек </a:t>
                      </a:r>
                      <a:r>
                        <a:rPr sz="1350" spc="-2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(ХБП)</a:t>
                      </a:r>
                      <a:r>
                        <a:rPr sz="13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назначен</a:t>
                      </a:r>
                      <a:r>
                        <a:rPr sz="13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ингибитор</a:t>
                      </a:r>
                      <a:r>
                        <a:rPr sz="1350" spc="-30" dirty="0">
                          <a:latin typeface="Calibri"/>
                          <a:cs typeface="Calibri"/>
                        </a:rPr>
                        <a:t> АПФ,</a:t>
                      </a:r>
                      <a:r>
                        <a:rPr sz="13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если</a:t>
                      </a:r>
                      <a:r>
                        <a:rPr sz="13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препаратам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 этой</a:t>
                      </a:r>
                      <a:r>
                        <a:rPr sz="13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группы</a:t>
                      </a:r>
                      <a:r>
                        <a:rPr sz="13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нет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противопоказаний.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50" spc="-10" dirty="0">
                          <a:latin typeface="Calibri"/>
                          <a:cs typeface="Calibri"/>
                        </a:rPr>
                        <a:t>IA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A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1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34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350" spc="-5" dirty="0">
                          <a:latin typeface="Calibri"/>
                          <a:cs typeface="Calibri"/>
                        </a:rPr>
                        <a:t>8.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18097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пациента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ОКСбпST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период госпитализации начато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продолжено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лечение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 высокими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дозами ингибиторов ГМГ-КоА-редуктазы вне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зависимости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от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исходного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уровня </a:t>
                      </a:r>
                      <a:r>
                        <a:rPr sz="1350" spc="-2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холестерина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в крови, если к ним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нет противопоказаний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высокая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доза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ингибиторов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ГМГ- </a:t>
                      </a:r>
                      <a:r>
                        <a:rPr sz="1350" spc="-2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КоА-редуктазы</a:t>
                      </a:r>
                      <a:r>
                        <a:rPr sz="13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хорошо</a:t>
                      </a:r>
                      <a:r>
                        <a:rPr sz="13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переносится.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50" spc="-10" dirty="0">
                          <a:latin typeface="Calibri"/>
                          <a:cs typeface="Calibri"/>
                        </a:rPr>
                        <a:t>IA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A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1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350" spc="-5" dirty="0">
                          <a:latin typeface="Calibri"/>
                          <a:cs typeface="Calibri"/>
                        </a:rPr>
                        <a:t>9.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25463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350" spc="-10" dirty="0">
                          <a:latin typeface="Calibri"/>
                          <a:cs typeface="Calibri"/>
                        </a:rPr>
                        <a:t>Пациент,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перенесший</a:t>
                      </a:r>
                      <a:r>
                        <a:rPr sz="13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25" dirty="0">
                          <a:latin typeface="Calibri"/>
                          <a:cs typeface="Calibri"/>
                        </a:rPr>
                        <a:t>ОКСбпST,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включен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программы</a:t>
                      </a:r>
                      <a:r>
                        <a:rPr sz="13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0" dirty="0">
                          <a:latin typeface="Calibri"/>
                          <a:cs typeface="Calibri"/>
                        </a:rPr>
                        <a:t>КР,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нацеленные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 на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изменение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 образа жизни,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коррекцию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факторов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риска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ИБС,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улучшение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качества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жизни и повышение </a:t>
                      </a:r>
                      <a:r>
                        <a:rPr sz="1350" spc="-2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приверженности</a:t>
                      </a:r>
                      <a:r>
                        <a:rPr sz="13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3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лечению.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50" spc="-10" dirty="0">
                          <a:latin typeface="Calibri"/>
                          <a:cs typeface="Calibri"/>
                        </a:rPr>
                        <a:t>IA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A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1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20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350" spc="-5" dirty="0">
                          <a:latin typeface="Calibri"/>
                          <a:cs typeface="Calibri"/>
                        </a:rPr>
                        <a:t>10.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389890" indent="-635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350" spc="-10" dirty="0">
                          <a:latin typeface="Calibri"/>
                          <a:cs typeface="Calibri"/>
                        </a:rPr>
                        <a:t>Пациент,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перенесший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ОКСбпST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(ИМбпST или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НС),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после выписки из стационара взят на </a:t>
                      </a:r>
                      <a:r>
                        <a:rPr sz="1350" spc="-2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диспансерное</a:t>
                      </a:r>
                      <a:r>
                        <a:rPr sz="13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наблюдение.</a:t>
                      </a:r>
                      <a:endParaRPr sz="1350" dirty="0">
                        <a:latin typeface="Calibri"/>
                        <a:cs typeface="Calibri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50" spc="-10" dirty="0">
                          <a:latin typeface="Calibri"/>
                          <a:cs typeface="Calibri"/>
                        </a:rPr>
                        <a:t>IC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C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5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7912" y="3031235"/>
            <a:ext cx="2459099" cy="82905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698495" y="2924559"/>
            <a:ext cx="7493634" cy="1050290"/>
          </a:xfrm>
          <a:custGeom>
            <a:avLst/>
            <a:gdLst/>
            <a:ahLst/>
            <a:cxnLst/>
            <a:rect l="l" t="t" r="r" b="b"/>
            <a:pathLst>
              <a:path w="7493634" h="1050289">
                <a:moveTo>
                  <a:pt x="7493508" y="0"/>
                </a:moveTo>
                <a:lnTo>
                  <a:pt x="0" y="0"/>
                </a:lnTo>
                <a:lnTo>
                  <a:pt x="488937" y="508076"/>
                </a:lnTo>
                <a:lnTo>
                  <a:pt x="29629" y="1050023"/>
                </a:lnTo>
                <a:lnTo>
                  <a:pt x="7493508" y="1050023"/>
                </a:lnTo>
                <a:lnTo>
                  <a:pt x="7493508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598675" y="3146773"/>
            <a:ext cx="51009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>
                <a:solidFill>
                  <a:srgbClr val="FFFFFF"/>
                </a:solidFill>
              </a:rPr>
              <a:t>СПАСИБО</a:t>
            </a:r>
            <a:r>
              <a:rPr sz="3600" spc="-55" dirty="0">
                <a:solidFill>
                  <a:srgbClr val="FFFFFF"/>
                </a:solidFill>
              </a:rPr>
              <a:t> </a:t>
            </a:r>
            <a:r>
              <a:rPr sz="3600" spc="-10" dirty="0">
                <a:solidFill>
                  <a:srgbClr val="FFFFFF"/>
                </a:solidFill>
              </a:rPr>
              <a:t>ЗА</a:t>
            </a:r>
            <a:r>
              <a:rPr sz="3600" spc="-20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ВНИМАНИЕ!</a:t>
            </a:r>
            <a:endParaRPr sz="3600"/>
          </a:p>
        </p:txBody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pic>
        <p:nvPicPr>
          <p:cNvPr id="2" name="MOVIE-0001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77" l="18" r="-18" t="82"/>
          <a:stretch/>
        </p:blipFill>
        <p:spPr>
          <a:xfrm>
            <a:off x="2592000" y="1224000"/>
            <a:ext cx="7010400" cy="4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87912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pic>
        <p:nvPicPr>
          <p:cNvPr id="2" name="MOVIE-0002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3" l="-4357" r="-419" t="197"/>
          <a:stretch/>
        </p:blipFill>
        <p:spPr>
          <a:xfrm>
            <a:off x="1824012" y="1143000"/>
            <a:ext cx="8229600" cy="51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82120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pic>
        <p:nvPicPr>
          <p:cNvPr id="2" name="MOVIE-0003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4" l="104" r="104" t="42"/>
          <a:stretch/>
        </p:blipFill>
        <p:spPr>
          <a:xfrm>
            <a:off x="2209800" y="990600"/>
            <a:ext cx="7772400" cy="51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43705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866711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 err="1"/>
              <a:t>Диагностика</a:t>
            </a:r>
            <a:r>
              <a:rPr spc="-10" dirty="0"/>
              <a:t> заболевания</a:t>
            </a:r>
            <a:r>
              <a:rPr spc="20" dirty="0"/>
              <a:t> </a:t>
            </a:r>
            <a:r>
              <a:rPr spc="-5" dirty="0"/>
              <a:t>или</a:t>
            </a:r>
            <a:r>
              <a:rPr spc="10" dirty="0"/>
              <a:t> </a:t>
            </a:r>
            <a:r>
              <a:rPr spc="-5" dirty="0"/>
              <a:t>состояния</a:t>
            </a:r>
            <a:r>
              <a:rPr spc="-25" dirty="0"/>
              <a:t> </a:t>
            </a:r>
            <a:r>
              <a:rPr spc="-5" dirty="0"/>
              <a:t>(группы</a:t>
            </a:r>
            <a:r>
              <a:rPr spc="10" dirty="0"/>
              <a:t> </a:t>
            </a:r>
            <a:r>
              <a:rPr spc="-10" dirty="0"/>
              <a:t>заболеваний </a:t>
            </a:r>
            <a:r>
              <a:rPr spc="-525" dirty="0"/>
              <a:t> </a:t>
            </a:r>
            <a:r>
              <a:rPr spc="-5" dirty="0"/>
              <a:t>или</a:t>
            </a:r>
            <a:r>
              <a:rPr spc="5" dirty="0"/>
              <a:t> </a:t>
            </a:r>
            <a:r>
              <a:rPr spc="-5" dirty="0"/>
              <a:t>состояний), </a:t>
            </a:r>
            <a:r>
              <a:rPr spc="-10" dirty="0"/>
              <a:t>медицинские</a:t>
            </a:r>
            <a:r>
              <a:rPr spc="25" dirty="0"/>
              <a:t> </a:t>
            </a:r>
            <a:r>
              <a:rPr spc="-10" dirty="0"/>
              <a:t>показания</a:t>
            </a:r>
            <a:r>
              <a:rPr spc="20" dirty="0"/>
              <a:t> </a:t>
            </a:r>
            <a:r>
              <a:rPr dirty="0"/>
              <a:t>и</a:t>
            </a:r>
            <a:r>
              <a:rPr spc="-10" dirty="0"/>
              <a:t> </a:t>
            </a:r>
            <a:r>
              <a:rPr spc="-5" dirty="0"/>
              <a:t>противопоказания</a:t>
            </a:r>
            <a:r>
              <a:rPr spc="20" dirty="0"/>
              <a:t> </a:t>
            </a:r>
            <a:r>
              <a:rPr dirty="0"/>
              <a:t>к </a:t>
            </a:r>
            <a:r>
              <a:rPr spc="5" dirty="0"/>
              <a:t> </a:t>
            </a:r>
            <a:r>
              <a:rPr spc="-5" dirty="0"/>
              <a:t>применению</a:t>
            </a:r>
            <a:r>
              <a:rPr spc="20" dirty="0"/>
              <a:t> </a:t>
            </a:r>
            <a:r>
              <a:rPr spc="-15" dirty="0"/>
              <a:t>методов </a:t>
            </a:r>
            <a:r>
              <a:rPr spc="-5" dirty="0"/>
              <a:t>диагностики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06612" y="1598864"/>
            <a:ext cx="9761855" cy="18770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Calibri"/>
                <a:cs typeface="Calibri"/>
              </a:rPr>
              <a:t>Критерии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установки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диагноза: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Диагностическое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обследование</a:t>
            </a:r>
            <a:r>
              <a:rPr sz="2000" dirty="0">
                <a:latin typeface="Calibri"/>
                <a:cs typeface="Calibri"/>
              </a:rPr>
              <a:t> при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подозрении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на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ОКСбпST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включает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следующие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этапы: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Calibri"/>
              <a:cs typeface="Calibri"/>
            </a:endParaRPr>
          </a:p>
          <a:p>
            <a:pPr marL="483234" indent="-288290">
              <a:lnSpc>
                <a:spcPct val="100000"/>
              </a:lnSpc>
              <a:buClr>
                <a:srgbClr val="4F81BC"/>
              </a:buClr>
              <a:buChar char="—"/>
              <a:tabLst>
                <a:tab pos="483870" algn="l"/>
              </a:tabLst>
            </a:pPr>
            <a:r>
              <a:rPr sz="2000" spc="-10" dirty="0">
                <a:latin typeface="Calibri"/>
                <a:cs typeface="Calibri"/>
              </a:rPr>
              <a:t>тщательное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изучение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жалоб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анамнеза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заболевания</a:t>
            </a:r>
            <a:endParaRPr sz="2000">
              <a:latin typeface="Calibri"/>
              <a:cs typeface="Calibri"/>
            </a:endParaRPr>
          </a:p>
          <a:p>
            <a:pPr marL="483234" indent="-288290">
              <a:lnSpc>
                <a:spcPct val="100000"/>
              </a:lnSpc>
              <a:buClr>
                <a:srgbClr val="4F81BC"/>
              </a:buClr>
              <a:buChar char="—"/>
              <a:tabLst>
                <a:tab pos="483870" algn="l"/>
              </a:tabLst>
            </a:pPr>
            <a:r>
              <a:rPr sz="2000" spc="-5" dirty="0">
                <a:latin typeface="Calibri"/>
                <a:cs typeface="Calibri"/>
              </a:rPr>
              <a:t>осмотр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и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физикальное </a:t>
            </a:r>
            <a:r>
              <a:rPr sz="2000" spc="-10" dirty="0">
                <a:latin typeface="Calibri"/>
                <a:cs typeface="Calibri"/>
              </a:rPr>
              <a:t>обследование</a:t>
            </a:r>
            <a:endParaRPr sz="2000">
              <a:latin typeface="Calibri"/>
              <a:cs typeface="Calibri"/>
            </a:endParaRPr>
          </a:p>
          <a:p>
            <a:pPr marL="483234" indent="-288290">
              <a:lnSpc>
                <a:spcPct val="100000"/>
              </a:lnSpc>
              <a:buClr>
                <a:srgbClr val="4F81BC"/>
              </a:buClr>
              <a:buChar char="—"/>
              <a:tabLst>
                <a:tab pos="483870" algn="l"/>
              </a:tabLst>
            </a:pPr>
            <a:r>
              <a:rPr sz="2000" spc="-5" dirty="0">
                <a:latin typeface="Calibri"/>
                <a:cs typeface="Calibri"/>
              </a:rPr>
              <a:t>лабораторно-инструментальные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методы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исследования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pic>
        <p:nvPicPr>
          <p:cNvPr id="2" name="MOVIE-0004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228" l="-447" r="-242" t="77"/>
          <a:stretch/>
        </p:blipFill>
        <p:spPr>
          <a:xfrm>
            <a:off x="2304000" y="1219200"/>
            <a:ext cx="8100000" cy="5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12758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pic>
        <p:nvPicPr>
          <p:cNvPr id="2" name="MOVIE-0005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5" t="185"/>
          <a:stretch/>
        </p:blipFill>
        <p:spPr>
          <a:xfrm>
            <a:off x="2667000" y="1066800"/>
            <a:ext cx="6968068" cy="529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09754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pic>
        <p:nvPicPr>
          <p:cNvPr id="2" name="MOVIE-0006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57" t="247"/>
          <a:stretch/>
        </p:blipFill>
        <p:spPr>
          <a:xfrm>
            <a:off x="2895600" y="1066800"/>
            <a:ext cx="6858000" cy="5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38897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pic>
        <p:nvPicPr>
          <p:cNvPr id="2" name="MOVIE-0001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96" t="39"/>
          <a:stretch/>
        </p:blipFill>
        <p:spPr>
          <a:xfrm>
            <a:off x="2819400" y="762000"/>
            <a:ext cx="6858000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83840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pic>
        <p:nvPicPr>
          <p:cNvPr id="2" name="MOVIE-0002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93" t="62"/>
          <a:stretch/>
        </p:blipFill>
        <p:spPr>
          <a:xfrm>
            <a:off x="2895600" y="1066800"/>
            <a:ext cx="6858000" cy="53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31170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pic>
        <p:nvPicPr>
          <p:cNvPr id="2" name="MOVIE-0003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97" t="25"/>
          <a:stretch/>
        </p:blipFill>
        <p:spPr>
          <a:xfrm>
            <a:off x="2819400" y="838200"/>
            <a:ext cx="6858000" cy="55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56425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pic>
        <p:nvPicPr>
          <p:cNvPr id="2" name="MOVIE-0004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01" t="36"/>
          <a:stretch/>
        </p:blipFill>
        <p:spPr>
          <a:xfrm>
            <a:off x="2743200" y="838200"/>
            <a:ext cx="6858000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21722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pic>
        <p:nvPicPr>
          <p:cNvPr id="2" name="MOVIE-0005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96" t="39"/>
          <a:stretch/>
        </p:blipFill>
        <p:spPr>
          <a:xfrm>
            <a:off x="2743200" y="762000"/>
            <a:ext cx="6858000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46890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pic>
        <p:nvPicPr>
          <p:cNvPr id="2" name="MOVIE-0006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03" t="40"/>
          <a:stretch/>
        </p:blipFill>
        <p:spPr>
          <a:xfrm>
            <a:off x="2362200" y="838200"/>
            <a:ext cx="6858000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8225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pic>
        <p:nvPicPr>
          <p:cNvPr id="2" name="MOVIE-0001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206" t="115"/>
          <a:stretch/>
        </p:blipFill>
        <p:spPr>
          <a:xfrm>
            <a:off x="3132664" y="914400"/>
            <a:ext cx="69342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9113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43078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 err="1"/>
              <a:t>Физикальное</a:t>
            </a:r>
            <a:r>
              <a:rPr spc="10" dirty="0"/>
              <a:t> </a:t>
            </a:r>
            <a:r>
              <a:rPr spc="-10" dirty="0"/>
              <a:t>обследование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3316" y="1267967"/>
            <a:ext cx="10945495" cy="147701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29845" rIns="0" bIns="0" rtlCol="0">
            <a:spAutoFit/>
          </a:bodyPr>
          <a:lstStyle/>
          <a:p>
            <a:pPr marL="274320" marR="330200" indent="-182880">
              <a:lnSpc>
                <a:spcPct val="100000"/>
              </a:lnSpc>
              <a:spcBef>
                <a:spcPts val="23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800" spc="-5" dirty="0">
                <a:latin typeface="Calibri"/>
                <a:cs typeface="Calibri"/>
              </a:rPr>
              <a:t>Физикальное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обследование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рекомендуется</a:t>
            </a:r>
            <a:r>
              <a:rPr sz="1800" dirty="0">
                <a:latin typeface="Calibri"/>
                <a:cs typeface="Calibri"/>
              </a:rPr>
              <a:t> для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выявления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признаков,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позволяющих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оценить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наличие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тяжесть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других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заболеваний,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провоцирующих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или </a:t>
            </a:r>
            <a:r>
              <a:rPr sz="1800" spc="-5" dirty="0">
                <a:latin typeface="Calibri"/>
                <a:cs typeface="Calibri"/>
              </a:rPr>
              <a:t>осложняющих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течение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ОКСбпST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способных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повлиять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выбор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подходов </a:t>
            </a:r>
            <a:r>
              <a:rPr sz="1800" dirty="0">
                <a:latin typeface="Calibri"/>
                <a:cs typeface="Calibri"/>
              </a:rPr>
              <a:t>к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лечению,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оценить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наличие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осложнений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ОКС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5" dirty="0">
                <a:latin typeface="Calibri"/>
                <a:cs typeface="Calibri"/>
              </a:rPr>
              <a:t>помочь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5" dirty="0">
                <a:latin typeface="Calibri"/>
                <a:cs typeface="Calibri"/>
              </a:rPr>
              <a:t>дифференциальной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диагностике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[18,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19].</a:t>
            </a:r>
          </a:p>
          <a:p>
            <a:pPr marL="274320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ЕОК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IС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(УУР С, </a:t>
            </a:r>
            <a:r>
              <a:rPr sz="1800" b="1" spc="-45" dirty="0">
                <a:latin typeface="Calibri"/>
                <a:cs typeface="Calibri"/>
              </a:rPr>
              <a:t>УДД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5)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pic>
        <p:nvPicPr>
          <p:cNvPr id="2" name="MOVIE-0002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39" t="97"/>
          <a:stretch/>
        </p:blipFill>
        <p:spPr>
          <a:xfrm>
            <a:off x="2590800" y="838200"/>
            <a:ext cx="7010400" cy="547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18809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  <p:pic>
        <p:nvPicPr>
          <p:cNvPr id="2" name="MOVIE-0003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01" t="49"/>
          <a:stretch/>
        </p:blipFill>
        <p:spPr>
          <a:xfrm>
            <a:off x="3200400" y="972000"/>
            <a:ext cx="6477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03547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139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179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462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96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6781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 err="1"/>
              <a:t>Лабораторные</a:t>
            </a:r>
            <a:r>
              <a:rPr spc="10" dirty="0"/>
              <a:t> </a:t>
            </a:r>
            <a:r>
              <a:rPr spc="-5" dirty="0"/>
              <a:t>диагностические</a:t>
            </a:r>
            <a:r>
              <a:rPr dirty="0"/>
              <a:t> </a:t>
            </a:r>
            <a:r>
              <a:rPr spc="-10" dirty="0"/>
              <a:t>исследования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17537" y="1262061"/>
          <a:ext cx="10944225" cy="45368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60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8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2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Рекомендации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УДД/УУР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EOK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437">
                <a:tc>
                  <a:txBody>
                    <a:bodyPr/>
                    <a:lstStyle/>
                    <a:p>
                      <a:pPr marL="90805" marR="169545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всех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подозрением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ОКСбпST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исследование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динамики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уровня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биохимических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маркеров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повреждения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кардиомиоцитов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крови,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предпочтительно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сердечного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тропонина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I,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подтверждения/исключения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ИМ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оценки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неблагоприятного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исхода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1A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6436">
                <a:tc>
                  <a:txBody>
                    <a:bodyPr/>
                    <a:lstStyle/>
                    <a:p>
                      <a:pPr marL="90805" marR="86106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В ранние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сроки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после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госпитализации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ОКСбпST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использовать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валидизированные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алгоритмы,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предполагающие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определение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концентрации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сердечных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тропонинов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крови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(предпочтительно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высокочувствительными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методами)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для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быстрого подтверждения/исключения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ИМ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2A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IB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5814">
                <a:tc>
                  <a:txBody>
                    <a:bodyPr/>
                    <a:lstStyle/>
                    <a:p>
                      <a:pPr marL="90805" marR="55308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всех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подозрением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ОКСбпST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поступлении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стационар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исследование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уровня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креатинина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крови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расчетом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скорости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клубочковой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фильтрации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(рСКФ)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целью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выявления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противопоказаний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и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выбора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дозировок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ряда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лекарственных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средств,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стратификации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по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риску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развития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ишемических</a:t>
                      </a:r>
                      <a:r>
                        <a:rPr sz="14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геморрагических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осложнений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3A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6436">
                <a:tc>
                  <a:txBody>
                    <a:bodyPr/>
                    <a:lstStyle/>
                    <a:p>
                      <a:pPr marL="90805" marR="12065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всех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подозрением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ОКСбпST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при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поступлении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стационар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исследование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уровня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глюкозы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крови,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скрининг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наличие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СД,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также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повторное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исследование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уровня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глюкозы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крови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СД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анамнезе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гипергликемии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госпитализации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целью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оценки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неблагоприятного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исхода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3B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IC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6437">
                <a:tc>
                  <a:txBody>
                    <a:bodyPr/>
                    <a:lstStyle/>
                    <a:p>
                      <a:pPr marL="90805" marR="67945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ОКСбпST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как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можно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быстрее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выполнить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биохимический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анализ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крови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оценке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нарушений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липидного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обмена,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предпочтительно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первые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24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ч после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госпитализации,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последующего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сопоставления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уровнями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липидов, достигнутыми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использовании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гиполипидемических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лекарственных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средств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5C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IC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83723" y="103632"/>
            <a:ext cx="1679447" cy="53643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78987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 err="1"/>
              <a:t>Инструментальные</a:t>
            </a:r>
            <a:r>
              <a:rPr spc="15" dirty="0"/>
              <a:t> </a:t>
            </a:r>
            <a:r>
              <a:rPr spc="-5" dirty="0"/>
              <a:t>диагностические</a:t>
            </a:r>
            <a:r>
              <a:rPr spc="5" dirty="0"/>
              <a:t> </a:t>
            </a:r>
            <a:r>
              <a:rPr spc="-10" dirty="0"/>
              <a:t>исследования</a:t>
            </a:r>
            <a:r>
              <a:rPr spc="5" dirty="0"/>
              <a:t> </a:t>
            </a:r>
            <a:r>
              <a:rPr spc="-5" dirty="0"/>
              <a:t>1/2</a:t>
            </a: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617537" y="1262061"/>
          <a:ext cx="10944225" cy="41048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60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8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2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Рекомендации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УДД/УУР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EOK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79">
                <a:tc>
                  <a:txBody>
                    <a:bodyPr/>
                    <a:lstStyle/>
                    <a:p>
                      <a:pPr marL="90805" marR="4089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всех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подозрением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ОКС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течение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мин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месте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первого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контакта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с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медицинским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работником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(как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правило, догоспитально)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зарегистрировать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интерпретировать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ЭКГ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покое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как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в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минимум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12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стандартных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отведениях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диагностики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ОКСбпST,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исключения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ОКС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подъемом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сегмента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ST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других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причин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возникновения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симптомов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2B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IB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412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всех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подозрением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ОКСбпST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дистанционное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наблюдение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0805" marR="1741805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за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электрокардиографическими</a:t>
                      </a:r>
                      <a:r>
                        <a:rPr sz="14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данными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(мониторирование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ЭКГ) для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своевременного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выявления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опасных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нарушений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сердечного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ритма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5C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IC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19">
                <a:tc>
                  <a:txBody>
                    <a:bodyPr/>
                    <a:lstStyle/>
                    <a:p>
                      <a:pPr marL="90805" marR="489584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всех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подозрением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ОКСбпST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выполнить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эхокардиографию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(ЭхоКГ)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обязательной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оценкой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фракции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выброса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(ФВ)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ЛЖ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для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уточнения диагноза,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подходов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к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лечению,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проведения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дифференциальной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диагностики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выявления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осложнений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5C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IC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631">
                <a:tc>
                  <a:txBody>
                    <a:bodyPr/>
                    <a:lstStyle/>
                    <a:p>
                      <a:pPr marL="91440" marR="1156335" indent="-635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необходимости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проведения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дифференциальной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диагностики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подозрением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на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ОКСбпST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выполнить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рентгенографию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легких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4C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IC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91440" marR="1408430" indent="-635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подозрении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ОКСбпST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выполнение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КГ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уточнения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диагноза,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оценки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прогноза,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определения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показаний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инвазивного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лечения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выбора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метода реваскуляризации</a:t>
                      </a:r>
                      <a:r>
                        <a:rPr sz="14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миокарда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2A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15" y="61207"/>
            <a:ext cx="78987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 err="1"/>
              <a:t>Инструментальные</a:t>
            </a:r>
            <a:r>
              <a:rPr spc="15" dirty="0"/>
              <a:t> </a:t>
            </a:r>
            <a:r>
              <a:rPr spc="-5" dirty="0"/>
              <a:t>диагностические</a:t>
            </a:r>
            <a:r>
              <a:rPr spc="5" dirty="0"/>
              <a:t> </a:t>
            </a:r>
            <a:r>
              <a:rPr spc="-10" dirty="0"/>
              <a:t>исследования</a:t>
            </a:r>
            <a:r>
              <a:rPr spc="5" dirty="0"/>
              <a:t> </a:t>
            </a:r>
            <a:r>
              <a:rPr spc="-5" dirty="0"/>
              <a:t>2/2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17537" y="1262061"/>
          <a:ext cx="10944225" cy="43699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60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8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2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Рекомендации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УДД/УУР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EOK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212">
                <a:tc>
                  <a:txBody>
                    <a:bodyPr/>
                    <a:lstStyle/>
                    <a:p>
                      <a:pPr marL="90805" marR="37465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выявления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ишемии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миокарда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с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подозрением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на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ОКСбпST,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без возобновляющихся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приступов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боли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в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грудной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клетке, ишемических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изменений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ЭКГ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динамике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диагностически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значимого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повышения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уровня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сердечного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тропонина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крови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повторных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определениях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(предпочтительно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высокочувствительным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методом)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выполнение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неинвазивного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стресс-теста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2А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IА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5762">
                <a:tc>
                  <a:txBody>
                    <a:bodyPr/>
                    <a:lstStyle/>
                    <a:p>
                      <a:pPr marL="90805" marR="17462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подозрением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ОКСбпST рекомендуется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магнитно-резонансная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томография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сердца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контрастированием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качестве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предпочтительного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метода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уточнения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локализации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объема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поражения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миокарда,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также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метода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дифференциальной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диагностики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поражений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миокарда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5С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IC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6484">
                <a:tc>
                  <a:txBody>
                    <a:bodyPr/>
                    <a:lstStyle/>
                    <a:p>
                      <a:pPr marL="90805" marR="314960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подозрением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ОКСбпST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сцинтиграфия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миокарда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99mTc-пирофосфатом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покое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качестве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дополнительного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метода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верификации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некроза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миокарда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преимущественно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в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случаях,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когда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имеются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существенные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затруднения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интерпретации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изменений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ЭКГ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связи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наличием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блокады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ножек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пучка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Гиса,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пароксизмальных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нарушений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сердечного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ритма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признаков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перенесенного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 прошлом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ИМ,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а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также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у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клиническим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подозрением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ОКС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при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отсутствии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ишемических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изменений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 ЭКГ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повышенного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уровня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сердечного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тропонина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или Т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крови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65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2В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IIaB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9208">
                <a:tc>
                  <a:txBody>
                    <a:bodyPr/>
                    <a:lstStyle/>
                    <a:p>
                      <a:pPr marL="90805" marR="777240" algn="just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Компьютерно-томографическая коронарография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исключения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ОКС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невысокой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вероятностью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наличия ИБС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отсутствии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ишемических изменений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 ЭКГ и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повышенного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уровня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сердечного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тропонина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 или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крови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1А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IIaА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12192000" y="0"/>
                </a:moveTo>
                <a:lnTo>
                  <a:pt x="0" y="0"/>
                </a:lnTo>
                <a:lnTo>
                  <a:pt x="0" y="47244"/>
                </a:lnTo>
                <a:lnTo>
                  <a:pt x="12192000" y="4724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4" y="103632"/>
            <a:ext cx="1596306" cy="53643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1068</TotalTime>
  <Words>6151</Words>
  <Application>Microsoft Office PowerPoint</Application>
  <PresentationFormat>Широкоэкранный</PresentationFormat>
  <Paragraphs>676</Paragraphs>
  <Slides>65</Slides>
  <Notes>1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9" baseType="lpstr">
      <vt:lpstr>Arial MT</vt:lpstr>
      <vt:lpstr>Calibri</vt:lpstr>
      <vt:lpstr>Times New Roman</vt:lpstr>
      <vt:lpstr>Office Theme</vt:lpstr>
      <vt:lpstr>КЛИНИЧЕСКИЕ РЕКОМЕНДАЦИИ  ОСТРЫЙ КОРОНАРНЫЙ СИНДРОМ  БЕЗ ПОДЪЕМА СЕГМЕНТА ST  ЭЛЕКТРОКАРДИОГРАММЫ</vt:lpstr>
      <vt:lpstr>Презентация PowerPoint</vt:lpstr>
      <vt:lpstr>Состав рабочей группы 1/2</vt:lpstr>
      <vt:lpstr>Состав рабочей группы 2/2</vt:lpstr>
      <vt:lpstr>Диагностика заболевания или состояния (группы заболеваний  или состояний), медицинские показания и противопоказания к  применению методов диагностики</vt:lpstr>
      <vt:lpstr>Физикальное обследование</vt:lpstr>
      <vt:lpstr>Лабораторные диагностические исследования</vt:lpstr>
      <vt:lpstr>Инструментальные диагностические исследования 1/2</vt:lpstr>
      <vt:lpstr>Инструментальные диагностические исследования 2/2</vt:lpstr>
      <vt:lpstr>Стратификация риска неблагоприятного исхода (Приложение Г7)</vt:lpstr>
      <vt:lpstr>Стратификация риска неблагоприятного исхода 1/3</vt:lpstr>
      <vt:lpstr>Стратификация риска неблагоприятного исхода 2/3</vt:lpstr>
      <vt:lpstr>Стратификация риска неблагоприятного исхода 3/3</vt:lpstr>
      <vt:lpstr>Обезболивание</vt:lpstr>
      <vt:lpstr>Коррекция гипоксемии</vt:lpstr>
      <vt:lpstr>Органические нитраты</vt:lpstr>
      <vt:lpstr>Бета-адреноблокаторы</vt:lpstr>
      <vt:lpstr>Блокаторы кальциевых каналов</vt:lpstr>
      <vt:lpstr>Ингибиторы АПФ, ангиотензина II антагонисты,  антагонисты минералкортикоидных рецепторов</vt:lpstr>
      <vt:lpstr>Липидснижающая терапия</vt:lpstr>
      <vt:lpstr>Антитромботическая терапия</vt:lpstr>
      <vt:lpstr>Антитромботическая терапия</vt:lpstr>
      <vt:lpstr>Антиагреганты (АТХ-группа антиагреганты, кроме гепарина, B01AC)  у пациентов, не имеющих показаний к длительному  пероральному приему антикоагулянтов 1/5</vt:lpstr>
      <vt:lpstr>Антиагреганты (АТХ-группа антиагреганты, кроме гепарина, B01AC)  у пациентов, не имеющих показаний к длительному  пероральному приему антикоагулянтов 2/5</vt:lpstr>
      <vt:lpstr>Антиагреганты (АТХ-группа антиагреганты, кроме гепарина, B01AC)  у пациентов, не имеющих показаний к длительному  пероральному приему антикоагулянтов 3/5</vt:lpstr>
      <vt:lpstr>Антиагреганты (АТХ-группа антиагреганты, кроме гепарина, B01AC)  у пациентов, не имеющих показаний к длительному  пероральному приему антикоагулянтов 4/5</vt:lpstr>
      <vt:lpstr>Антиагреганты (АТХ-группа антиагреганты, кроме гепарина, B01AC)  у пациентов, не имеющих показаний к длительному  пероральному приему антикоагулянтов 5/5</vt:lpstr>
      <vt:lpstr>Парентеральное введение антиагрегантов (АТХ-группа  антиагреганты, кроме гепарина, B01AC)</vt:lpstr>
      <vt:lpstr>Парентеральное введение антикоагулянтов 1/2</vt:lpstr>
      <vt:lpstr>Парентеральное введение антикоагулянтов 1/2</vt:lpstr>
      <vt:lpstr>Антитромботическая терапия у пациентов с ОКСбпST,  нуждающихся в длительном пероральном приеме  антикоагулянтов 1/4</vt:lpstr>
      <vt:lpstr>Антитромботическая терапия у пациентов с ОКСбпST,  нуждающихся в длительном пероральном приеме  антикоагулянтов 2/4</vt:lpstr>
      <vt:lpstr>Антитромботическая терапия у пациентов с ОКСбпST,  нуждающихся в длительном пероральном приеме  антикоагулянтов 3/4</vt:lpstr>
      <vt:lpstr>Антитромботическая терапия у пациентов с ОКСбпST,  нуждающихся в длительном пероральном приеме  антикоагулянтов 4/4</vt:lpstr>
      <vt:lpstr>Иное медикаментозное лечение</vt:lpstr>
      <vt:lpstr>Инвазивное лечение 1/2</vt:lpstr>
      <vt:lpstr>Презентация PowerPoint</vt:lpstr>
      <vt:lpstr>Способы инвазивного лечения 1/2</vt:lpstr>
      <vt:lpstr>Способы инвазивного лечения 2/2</vt:lpstr>
      <vt:lpstr>Особенности инвазивного лечения ОКСбпST у пациентов  с сахарным диабетом</vt:lpstr>
      <vt:lpstr>Особенности инвазивного лечения ОКСбпST у пациентов  с хронической болезнью почек</vt:lpstr>
      <vt:lpstr>Особенности инвазивного лечения ОКСбпST у пациентов  при кардиогенном шоке</vt:lpstr>
      <vt:lpstr>Организация оказания медицинской помощи</vt:lpstr>
      <vt:lpstr>Критерии оценки качества медицинской помощи 1/2</vt:lpstr>
      <vt:lpstr>Критерии оценки качества медицинской помощи 2/2</vt:lpstr>
      <vt:lpstr>СПАСИБО ЗА ВНИМАНИЕ!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Tema</dc:creator>
  <cp:lastModifiedBy>User</cp:lastModifiedBy>
  <cp:revision>14</cp:revision>
  <dcterms:created xsi:type="dcterms:W3CDTF">2022-10-18T22:41:58Z</dcterms:created>
  <dcterms:modified xsi:type="dcterms:W3CDTF">2022-10-26T07:47:46Z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Created" pid="2">
    <vt:filetime>2022-05-19T00:00:00Z</vt:filetime>
  </property>
  <property fmtid="{D5CDD505-2E9C-101B-9397-08002B2CF9AE}" name="Creator" pid="3">
    <vt:lpwstr>Acrobat PDFMaker 21 для PowerPoint</vt:lpwstr>
  </property>
  <property fmtid="{D5CDD505-2E9C-101B-9397-08002B2CF9AE}" name="LastSaved" pid="4">
    <vt:filetime>2022-10-18T00:00:00Z</vt:filetime>
  </property>
  <property fmtid="{D5CDD505-2E9C-101B-9397-08002B2CF9AE}" name="NXPowerLiteLastOptimized" pid="5">
    <vt:lpwstr>16839874</vt:lpwstr>
  </property>
  <property fmtid="{D5CDD505-2E9C-101B-9397-08002B2CF9AE}" name="NXPowerLiteSettings" pid="6">
    <vt:lpwstr>F7000400038000</vt:lpwstr>
  </property>
  <property fmtid="{D5CDD505-2E9C-101B-9397-08002B2CF9AE}" name="NXPowerLiteVersion" pid="7">
    <vt:lpwstr>S9.2.0</vt:lpwstr>
  </property>
</Properties>
</file>