
<file path=[Content_Types].xml><?xml version="1.0" encoding="utf-8"?>
<Types xmlns="http://schemas.openxmlformats.org/package/2006/content-types">
  <Default ContentType="image/png" Extension="png"/>
  <Default ContentType="application/vnd.openxmlformats-package.relationships+xml" Extension="rels"/>
  <Default ContentType="application/xml" Extension="xml"/>
  <Default ContentType="image/jpg" Extension="jpg"/>
  <Default ContentType="video/mp4" Extension="mp4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  <Default ContentType="image/jpeg" Extension="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312" r:id="rId23"/>
    <p:sldId id="278" r:id="rId24"/>
    <p:sldId id="311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8" r:id="rId43"/>
    <p:sldId id="298" r:id="rId44"/>
    <p:sldId id="310" r:id="rId45"/>
    <p:sldId id="300" r:id="rId46"/>
    <p:sldId id="301" r:id="rId47"/>
    <p:sldId id="302" r:id="rId48"/>
    <p:sldId id="303" r:id="rId49"/>
    <p:sldId id="304" r:id="rId50"/>
    <p:sldId id="309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4D56B0-A163-44C7-AA11-F3C01EDA421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312"/>
            <p14:sldId id="278"/>
            <p14:sldId id="311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308"/>
            <p14:sldId id="298"/>
            <p14:sldId id="310"/>
            <p14:sldId id="300"/>
            <p14:sldId id="301"/>
            <p14:sldId id="302"/>
            <p14:sldId id="303"/>
            <p14:sldId id="304"/>
            <p14:sldId id="309"/>
          </p14:sldIdLst>
        </p14:section>
        <p14:section name="первый случай" id="{DF5C738F-2C97-4BE4-8835-765318F3F790}">
          <p14:sldIdLst>
            <p14:sldId id="313"/>
            <p14:sldId id="314"/>
            <p14:sldId id="315"/>
            <p14:sldId id="316"/>
            <p14:sldId id="317"/>
          </p14:sldIdLst>
        </p14:section>
        <p14:section name="второй случай" id="{2C4A60F7-EE0C-4434-A3CC-228364734A45}">
          <p14:sldIdLst>
            <p14:sldId id="318"/>
            <p14:sldId id="319"/>
            <p14:sldId id="320"/>
            <p14:sldId id="321"/>
            <p14:sldId id="322"/>
            <p14:sldId id="323"/>
            <p14:sldId id="324"/>
          </p14:sldIdLst>
        </p14:section>
        <p14:section name="третий случай" id="{98C1F6D0-ED85-411E-A9AE-C458D43101BC}">
          <p14:sldIdLst>
            <p14:sldId id="325"/>
            <p14:sldId id="326"/>
            <p14:sldId id="327"/>
            <p14:sldId id="328"/>
            <p14:sldId id="329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72" y="19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9353" y="1564386"/>
            <a:ext cx="7835900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3316" y="1267967"/>
            <a:ext cx="5113020" cy="477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454140" y="1267967"/>
            <a:ext cx="5111750" cy="4770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61218" y="3031235"/>
            <a:ext cx="2425793" cy="8290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698491" y="2924555"/>
            <a:ext cx="7493634" cy="1050290"/>
          </a:xfrm>
          <a:custGeom>
            <a:avLst/>
            <a:gdLst/>
            <a:ahLst/>
            <a:cxnLst/>
            <a:rect l="l" t="t" r="r" b="b"/>
            <a:pathLst>
              <a:path w="7493634" h="1050289">
                <a:moveTo>
                  <a:pt x="7493508" y="0"/>
                </a:moveTo>
                <a:lnTo>
                  <a:pt x="0" y="0"/>
                </a:lnTo>
                <a:lnTo>
                  <a:pt x="488950" y="508127"/>
                </a:lnTo>
                <a:lnTo>
                  <a:pt x="29591" y="1050036"/>
                </a:lnTo>
                <a:lnTo>
                  <a:pt x="7493508" y="1050036"/>
                </a:lnTo>
                <a:lnTo>
                  <a:pt x="7493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264650" cy="1003300"/>
          </a:xfrm>
          <a:custGeom>
            <a:avLst/>
            <a:gdLst/>
            <a:ahLst/>
            <a:cxnLst/>
            <a:rect l="l" t="t" r="r" b="b"/>
            <a:pathLst>
              <a:path w="9264650" h="1003300">
                <a:moveTo>
                  <a:pt x="9264396" y="0"/>
                </a:moveTo>
                <a:lnTo>
                  <a:pt x="0" y="0"/>
                </a:lnTo>
                <a:lnTo>
                  <a:pt x="0" y="1002791"/>
                </a:lnTo>
                <a:lnTo>
                  <a:pt x="9264396" y="1002791"/>
                </a:lnTo>
                <a:lnTo>
                  <a:pt x="926439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9353" y="1564386"/>
            <a:ext cx="8166100" cy="513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4362" y="1258950"/>
            <a:ext cx="10973435" cy="4737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.minzdrav.gov.ru/recomend/157_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r.minzdrav.gov.ru/recomend/157_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11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2.mp4" Type="http://schemas.openxmlformats.org/officeDocument/2006/relationships/video"/><Relationship Id="rId1" Target="../media/media2.mp4" Type="http://schemas.microsoft.com/office/2007/relationships/media"/><Relationship Id="rId5" Target="../media/image12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3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3.mp4" Type="http://schemas.openxmlformats.org/officeDocument/2006/relationships/video"/><Relationship Id="rId1" Target="../media/media3.mp4" Type="http://schemas.microsoft.com/office/2007/relationships/media"/><Relationship Id="rId5" Target="../media/image13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4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4.mp4" Type="http://schemas.openxmlformats.org/officeDocument/2006/relationships/video"/><Relationship Id="rId1" Target="../media/media4.mp4" Type="http://schemas.microsoft.com/office/2007/relationships/media"/><Relationship Id="rId5" Target="../media/image14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5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5.mp4" Type="http://schemas.openxmlformats.org/officeDocument/2006/relationships/video"/><Relationship Id="rId1" Target="../media/media5.mp4" Type="http://schemas.microsoft.com/office/2007/relationships/media"/><Relationship Id="rId5" Target="../media/image15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6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6.mp4" Type="http://schemas.openxmlformats.org/officeDocument/2006/relationships/video"/><Relationship Id="rId1" Target="../media/media6.mp4" Type="http://schemas.microsoft.com/office/2007/relationships/media"/><Relationship Id="rId5" Target="../media/image16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7.mp4" Type="http://schemas.openxmlformats.org/officeDocument/2006/relationships/video"/><Relationship Id="rId1" Target="../media/media7.mp4" Type="http://schemas.microsoft.com/office/2007/relationships/media"/><Relationship Id="rId5" Target="../media/image17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8.mp4" Type="http://schemas.openxmlformats.org/officeDocument/2006/relationships/video"/><Relationship Id="rId1" Target="../media/media8.mp4" Type="http://schemas.microsoft.com/office/2007/relationships/media"/><Relationship Id="rId5" Target="../media/image18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59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9.mp4" Type="http://schemas.openxmlformats.org/officeDocument/2006/relationships/video"/><Relationship Id="rId1" Target="../media/media9.mp4" Type="http://schemas.microsoft.com/office/2007/relationships/media"/><Relationship Id="rId5" Target="../media/image19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0.mp4" Type="http://schemas.openxmlformats.org/officeDocument/2006/relationships/video"/><Relationship Id="rId1" Target="../media/media10.mp4" Type="http://schemas.microsoft.com/office/2007/relationships/media"/><Relationship Id="rId5" Target="../media/image20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1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1.mp4" Type="http://schemas.openxmlformats.org/officeDocument/2006/relationships/video"/><Relationship Id="rId1" Target="../media/media11.mp4" Type="http://schemas.microsoft.com/office/2007/relationships/media"/><Relationship Id="rId5" Target="../media/image21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2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2.mp4" Type="http://schemas.openxmlformats.org/officeDocument/2006/relationships/video"/><Relationship Id="rId1" Target="../media/media12.mp4" Type="http://schemas.microsoft.com/office/2007/relationships/media"/><Relationship Id="rId5" Target="../media/image22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3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3.mp4" Type="http://schemas.openxmlformats.org/officeDocument/2006/relationships/video"/><Relationship Id="rId1" Target="../media/media13.mp4" Type="http://schemas.microsoft.com/office/2007/relationships/media"/><Relationship Id="rId5" Target="../media/image23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4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4.mp4" Type="http://schemas.openxmlformats.org/officeDocument/2006/relationships/video"/><Relationship Id="rId1" Target="../media/media14.mp4" Type="http://schemas.microsoft.com/office/2007/relationships/media"/><Relationship Id="rId5" Target="../media/image24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5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5.mp4" Type="http://schemas.openxmlformats.org/officeDocument/2006/relationships/video"/><Relationship Id="rId1" Target="../media/media15.mp4" Type="http://schemas.microsoft.com/office/2007/relationships/media"/><Relationship Id="rId5" Target="../media/image25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6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6.mp4" Type="http://schemas.openxmlformats.org/officeDocument/2006/relationships/video"/><Relationship Id="rId1" Target="../media/media16.mp4" Type="http://schemas.microsoft.com/office/2007/relationships/media"/><Relationship Id="rId5" Target="../media/image26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7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7.mp4" Type="http://schemas.openxmlformats.org/officeDocument/2006/relationships/video"/><Relationship Id="rId1" Target="../media/media17.mp4" Type="http://schemas.microsoft.com/office/2007/relationships/media"/><Relationship Id="rId5" Target="../media/image27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68.xml.rels><?xml version="1.0" encoding="UTF-8" standalone="yes" ?><Relationships xmlns="http://schemas.openxmlformats.org/package/2006/relationships"><Relationship Id="rId3" Target="../slideLayouts/slideLayout2.xml" Type="http://schemas.openxmlformats.org/officeDocument/2006/relationships/slideLayout"/><Relationship Id="rId2" Target="../media/media18.mp4" Type="http://schemas.openxmlformats.org/officeDocument/2006/relationships/video"/><Relationship Id="rId1" Target="../media/media18.mp4" Type="http://schemas.microsoft.com/office/2007/relationships/media"/><Relationship Id="rId5" Target="../media/image28.jpeg" Type="http://schemas.openxmlformats.org/officeDocument/2006/relationships/image"/><Relationship Id="rId4" Target="../media/image3.jpg" Type="http://schemas.openxmlformats.org/officeDocument/2006/relationships/image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4978" y="2295220"/>
            <a:ext cx="6003290" cy="1978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solidFill>
                  <a:srgbClr val="005DAC"/>
                </a:solidFill>
                <a:latin typeface="Calibri"/>
                <a:cs typeface="Calibri"/>
              </a:rPr>
              <a:t>КЛИНИЧЕСКИЕ</a:t>
            </a:r>
            <a:r>
              <a:rPr sz="3200" b="1" spc="-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5DAC"/>
                </a:solidFill>
                <a:latin typeface="Calibri"/>
                <a:cs typeface="Calibri"/>
              </a:rPr>
              <a:t>РЕКОМЕНДАЦИИ</a:t>
            </a:r>
            <a:endParaRPr sz="3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solidFill>
                  <a:srgbClr val="005DAC"/>
                </a:solidFill>
                <a:latin typeface="Calibri"/>
                <a:cs typeface="Calibri"/>
              </a:rPr>
              <a:t>«ОСТРЫЙ </a:t>
            </a:r>
            <a:r>
              <a:rPr sz="3200" b="1" spc="-25" dirty="0">
                <a:solidFill>
                  <a:srgbClr val="005DAC"/>
                </a:solidFill>
                <a:latin typeface="Calibri"/>
                <a:cs typeface="Calibri"/>
              </a:rPr>
              <a:t>ИНФАРКТ </a:t>
            </a:r>
            <a:r>
              <a:rPr sz="3200" b="1" spc="-30" dirty="0">
                <a:solidFill>
                  <a:srgbClr val="005DAC"/>
                </a:solidFill>
                <a:latin typeface="Calibri"/>
                <a:cs typeface="Calibri"/>
              </a:rPr>
              <a:t>МИОКАРДА </a:t>
            </a:r>
            <a:r>
              <a:rPr sz="3200" b="1" dirty="0">
                <a:solidFill>
                  <a:srgbClr val="005DAC"/>
                </a:solidFill>
                <a:latin typeface="Calibri"/>
                <a:cs typeface="Calibri"/>
              </a:rPr>
              <a:t>С </a:t>
            </a:r>
            <a:r>
              <a:rPr sz="3200" b="1" spc="-7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5DAC"/>
                </a:solidFill>
                <a:latin typeface="Calibri"/>
                <a:cs typeface="Calibri"/>
              </a:rPr>
              <a:t>ПОДЪЕМОМ</a:t>
            </a:r>
            <a:r>
              <a:rPr sz="3200" b="1" spc="-35" dirty="0">
                <a:solidFill>
                  <a:srgbClr val="005DAC"/>
                </a:solidFill>
                <a:latin typeface="Calibri"/>
                <a:cs typeface="Calibri"/>
              </a:rPr>
              <a:t> СЕГМЕНТА</a:t>
            </a:r>
            <a:r>
              <a:rPr sz="3200" b="1" spc="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005DAC"/>
                </a:solidFill>
                <a:latin typeface="Calibri"/>
                <a:cs typeface="Calibri"/>
              </a:rPr>
              <a:t>ST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spc="-30" dirty="0">
                <a:solidFill>
                  <a:srgbClr val="005DAC"/>
                </a:solidFill>
                <a:latin typeface="Calibri"/>
                <a:cs typeface="Calibri"/>
              </a:rPr>
              <a:t>ЭЛЕКТРОКАРДИОГРАММЫ»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48155" y="2342717"/>
            <a:ext cx="1830228" cy="183854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649217" y="2253233"/>
            <a:ext cx="0" cy="2096135"/>
          </a:xfrm>
          <a:custGeom>
            <a:avLst/>
            <a:gdLst/>
            <a:ahLst/>
            <a:cxnLst/>
            <a:rect l="l" t="t" r="r" b="b"/>
            <a:pathLst>
              <a:path h="2096135">
                <a:moveTo>
                  <a:pt x="0" y="0"/>
                </a:moveTo>
                <a:lnTo>
                  <a:pt x="0" y="2096008"/>
                </a:lnTo>
              </a:path>
            </a:pathLst>
          </a:custGeom>
          <a:ln w="28575">
            <a:solidFill>
              <a:srgbClr val="E1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1034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М</a:t>
            </a:r>
            <a:r>
              <a:rPr sz="2400" dirty="0">
                <a:solidFill>
                  <a:srgbClr val="005DAC"/>
                </a:solidFill>
              </a:rPr>
              <a:t>КБ</a:t>
            </a:r>
            <a:r>
              <a:rPr sz="2400" spc="-5" dirty="0">
                <a:solidFill>
                  <a:srgbClr val="005DAC"/>
                </a:solidFill>
              </a:rPr>
              <a:t>-10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0123" y="1164462"/>
            <a:ext cx="8804910" cy="4948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5" dirty="0">
                <a:latin typeface="Calibri"/>
                <a:cs typeface="Calibri"/>
              </a:rPr>
              <a:t>I</a:t>
            </a:r>
            <a:r>
              <a:rPr sz="1900" b="1" spc="-1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21. Острый</a:t>
            </a:r>
            <a:r>
              <a:rPr sz="1900" b="1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инфаркт</a:t>
            </a:r>
            <a:r>
              <a:rPr sz="1900" b="1" spc="5" dirty="0">
                <a:latin typeface="Calibri"/>
                <a:cs typeface="Calibri"/>
              </a:rPr>
              <a:t> </a:t>
            </a:r>
            <a:r>
              <a:rPr sz="1900" b="1" spc="-15" dirty="0">
                <a:latin typeface="Calibri"/>
                <a:cs typeface="Calibri"/>
              </a:rPr>
              <a:t>миокарда</a:t>
            </a:r>
            <a:endParaRPr sz="1900">
              <a:latin typeface="Calibri"/>
              <a:cs typeface="Calibri"/>
            </a:endParaRPr>
          </a:p>
          <a:p>
            <a:pPr marL="192405" marR="160718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21.0.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Острый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трансмуральный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передней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стенки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миокарда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 21.1. Острый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трансмуральный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нижней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стенки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миокарда</a:t>
            </a:r>
            <a:endParaRPr sz="1900">
              <a:latin typeface="Calibri"/>
              <a:cs typeface="Calibri"/>
            </a:endParaRPr>
          </a:p>
          <a:p>
            <a:pPr marL="192405" marR="5080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21.2.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Острый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трансмуральный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миокарда</a:t>
            </a:r>
            <a:r>
              <a:rPr sz="1900" spc="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других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уточненных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локализаций </a:t>
            </a:r>
            <a:r>
              <a:rPr sz="1900" spc="-409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21.3. Острый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трансмуральный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миокарда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неуточненной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локализации</a:t>
            </a:r>
            <a:endParaRPr sz="1900">
              <a:latin typeface="Calibri"/>
              <a:cs typeface="Calibri"/>
            </a:endParaRPr>
          </a:p>
          <a:p>
            <a:pPr marL="19240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21.9.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Острый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миокарда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неуточненный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1" spc="-5" dirty="0">
                <a:latin typeface="Calibri"/>
                <a:cs typeface="Calibri"/>
              </a:rPr>
              <a:t>I</a:t>
            </a:r>
            <a:r>
              <a:rPr sz="1900" b="1" spc="-1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22.</a:t>
            </a:r>
            <a:r>
              <a:rPr sz="1900" b="1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Повторный</a:t>
            </a:r>
            <a:r>
              <a:rPr sz="1900" b="1" spc="5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инфаркт</a:t>
            </a:r>
            <a:r>
              <a:rPr sz="1900" b="1" spc="10" dirty="0">
                <a:latin typeface="Calibri"/>
                <a:cs typeface="Calibri"/>
              </a:rPr>
              <a:t> </a:t>
            </a:r>
            <a:r>
              <a:rPr sz="1900" b="1" spc="-15" dirty="0">
                <a:latin typeface="Calibri"/>
                <a:cs typeface="Calibri"/>
              </a:rPr>
              <a:t>миокарда</a:t>
            </a:r>
            <a:endParaRPr sz="1900">
              <a:latin typeface="Calibri"/>
              <a:cs typeface="Calibri"/>
            </a:endParaRPr>
          </a:p>
          <a:p>
            <a:pPr marL="19240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 22.0. </a:t>
            </a:r>
            <a:r>
              <a:rPr sz="1900" spc="-10" dirty="0">
                <a:latin typeface="Calibri"/>
                <a:cs typeface="Calibri"/>
              </a:rPr>
              <a:t>Повторный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инфаркт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передней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стенки</a:t>
            </a:r>
            <a:r>
              <a:rPr sz="1900" spc="1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миокарда</a:t>
            </a:r>
            <a:endParaRPr sz="1900">
              <a:latin typeface="Calibri"/>
              <a:cs typeface="Calibri"/>
            </a:endParaRPr>
          </a:p>
          <a:p>
            <a:pPr marL="19240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22.1.</a:t>
            </a:r>
            <a:r>
              <a:rPr sz="1900" spc="-10" dirty="0">
                <a:latin typeface="Calibri"/>
                <a:cs typeface="Calibri"/>
              </a:rPr>
              <a:t> Повторный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нижней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стенки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миокарда</a:t>
            </a:r>
            <a:endParaRPr sz="1900">
              <a:latin typeface="Calibri"/>
              <a:cs typeface="Calibri"/>
            </a:endParaRPr>
          </a:p>
          <a:p>
            <a:pPr marL="192405" marR="140017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22.8.</a:t>
            </a:r>
            <a:r>
              <a:rPr sz="1900" spc="-10" dirty="0">
                <a:latin typeface="Calibri"/>
                <a:cs typeface="Calibri"/>
              </a:rPr>
              <a:t> Повторный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миокарда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другой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уточненной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локализации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22.9.</a:t>
            </a:r>
            <a:r>
              <a:rPr sz="1900" spc="-10" dirty="0">
                <a:latin typeface="Calibri"/>
                <a:cs typeface="Calibri"/>
              </a:rPr>
              <a:t> Повторный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инфаркт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миокарда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неуточненной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локализации</a:t>
            </a:r>
            <a:endParaRPr sz="1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900" b="1" spc="-5" dirty="0">
                <a:latin typeface="Calibri"/>
                <a:cs typeface="Calibri"/>
              </a:rPr>
              <a:t>I</a:t>
            </a:r>
            <a:r>
              <a:rPr sz="1900" b="1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24.</a:t>
            </a:r>
            <a:r>
              <a:rPr sz="1900" b="1" spc="10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Другие</a:t>
            </a:r>
            <a:r>
              <a:rPr sz="1900" b="1" spc="2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формы</a:t>
            </a:r>
            <a:r>
              <a:rPr sz="1900" b="1" spc="10" dirty="0">
                <a:latin typeface="Calibri"/>
                <a:cs typeface="Calibri"/>
              </a:rPr>
              <a:t> </a:t>
            </a:r>
            <a:r>
              <a:rPr sz="1900" b="1" spc="-5" dirty="0">
                <a:latin typeface="Calibri"/>
                <a:cs typeface="Calibri"/>
              </a:rPr>
              <a:t>острой</a:t>
            </a:r>
            <a:r>
              <a:rPr sz="1900" b="1" spc="1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ишемической</a:t>
            </a:r>
            <a:r>
              <a:rPr sz="1900" b="1" spc="25" dirty="0">
                <a:latin typeface="Calibri"/>
                <a:cs typeface="Calibri"/>
              </a:rPr>
              <a:t> </a:t>
            </a:r>
            <a:r>
              <a:rPr sz="1900" b="1" spc="-10" dirty="0">
                <a:latin typeface="Calibri"/>
                <a:cs typeface="Calibri"/>
              </a:rPr>
              <a:t>болезни</a:t>
            </a:r>
            <a:r>
              <a:rPr sz="1900" b="1" spc="45" dirty="0">
                <a:latin typeface="Calibri"/>
                <a:cs typeface="Calibri"/>
              </a:rPr>
              <a:t> </a:t>
            </a:r>
            <a:r>
              <a:rPr sz="1900" b="1" spc="-15" dirty="0">
                <a:latin typeface="Calibri"/>
                <a:cs typeface="Calibri"/>
              </a:rPr>
              <a:t>сердца</a:t>
            </a:r>
            <a:endParaRPr sz="1900">
              <a:latin typeface="Calibri"/>
              <a:cs typeface="Calibri"/>
            </a:endParaRPr>
          </a:p>
          <a:p>
            <a:pPr marL="192405" marR="174434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24.0.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Коронарный</a:t>
            </a:r>
            <a:r>
              <a:rPr sz="1900" spc="3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тромбоз,</a:t>
            </a:r>
            <a:r>
              <a:rPr sz="1900" spc="2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не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приводящий</a:t>
            </a:r>
            <a:r>
              <a:rPr sz="1900" spc="4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к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инфаркту</a:t>
            </a:r>
            <a:r>
              <a:rPr sz="1900" spc="30" dirty="0">
                <a:latin typeface="Calibri"/>
                <a:cs typeface="Calibri"/>
              </a:rPr>
              <a:t> </a:t>
            </a:r>
            <a:r>
              <a:rPr sz="1900" spc="-20" dirty="0">
                <a:latin typeface="Calibri"/>
                <a:cs typeface="Calibri"/>
              </a:rPr>
              <a:t>миокарда </a:t>
            </a:r>
            <a:r>
              <a:rPr sz="1900" spc="-4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24.8.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Другие</a:t>
            </a:r>
            <a:r>
              <a:rPr sz="1900" spc="1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формы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острой</a:t>
            </a:r>
            <a:r>
              <a:rPr sz="1900" spc="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ишемической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болезни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сердца</a:t>
            </a:r>
            <a:endParaRPr sz="1900">
              <a:latin typeface="Calibri"/>
              <a:cs typeface="Calibri"/>
            </a:endParaRPr>
          </a:p>
          <a:p>
            <a:pPr marL="192405">
              <a:lnSpc>
                <a:spcPct val="100000"/>
              </a:lnSpc>
            </a:pPr>
            <a:r>
              <a:rPr sz="1900" spc="-5" dirty="0">
                <a:latin typeface="Calibri"/>
                <a:cs typeface="Calibri"/>
              </a:rPr>
              <a:t>I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24.9.</a:t>
            </a:r>
            <a:r>
              <a:rPr sz="1900" spc="-10" dirty="0">
                <a:latin typeface="Calibri"/>
                <a:cs typeface="Calibri"/>
              </a:rPr>
              <a:t> </a:t>
            </a:r>
            <a:r>
              <a:rPr sz="1900" spc="-5" dirty="0">
                <a:latin typeface="Calibri"/>
                <a:cs typeface="Calibri"/>
              </a:rPr>
              <a:t>Острая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ишемическая</a:t>
            </a:r>
            <a:r>
              <a:rPr sz="1900" spc="25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болезнь</a:t>
            </a:r>
            <a:r>
              <a:rPr sz="1900" spc="-5" dirty="0">
                <a:latin typeface="Calibri"/>
                <a:cs typeface="Calibri"/>
              </a:rPr>
              <a:t> </a:t>
            </a:r>
            <a:r>
              <a:rPr sz="1900" spc="-15" dirty="0">
                <a:latin typeface="Calibri"/>
                <a:cs typeface="Calibri"/>
              </a:rPr>
              <a:t>сердца</a:t>
            </a:r>
            <a:r>
              <a:rPr sz="190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неуточненная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917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Лабораторные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исследования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43313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marR="791210" indent="-18288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450" dirty="0">
                <a:latin typeface="Calibri"/>
                <a:cs typeface="Calibri"/>
              </a:rPr>
              <a:t>У </a:t>
            </a:r>
            <a:r>
              <a:rPr sz="1450" spc="-5" dirty="0">
                <a:latin typeface="Calibri"/>
                <a:cs typeface="Calibri"/>
              </a:rPr>
              <a:t>пациентов </a:t>
            </a:r>
            <a:r>
              <a:rPr sz="1450" dirty="0">
                <a:latin typeface="Calibri"/>
                <a:cs typeface="Calibri"/>
              </a:rPr>
              <a:t>с </a:t>
            </a:r>
            <a:r>
              <a:rPr sz="1450" spc="-5" dirty="0">
                <a:latin typeface="Calibri"/>
                <a:cs typeface="Calibri"/>
              </a:rPr>
              <a:t>ИМпST для </a:t>
            </a:r>
            <a:r>
              <a:rPr sz="1450" spc="-10" dirty="0">
                <a:latin typeface="Calibri"/>
                <a:cs typeface="Calibri"/>
              </a:rPr>
              <a:t>подтверждения </a:t>
            </a:r>
            <a:r>
              <a:rPr sz="1450" spc="-5" dirty="0">
                <a:latin typeface="Calibri"/>
                <a:cs typeface="Calibri"/>
              </a:rPr>
              <a:t>диагноза </a:t>
            </a:r>
            <a:r>
              <a:rPr sz="1450" spc="-31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рекомендуется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определение </a:t>
            </a:r>
            <a:r>
              <a:rPr sz="1450" spc="-5" dirty="0">
                <a:latin typeface="Calibri"/>
                <a:cs typeface="Calibri"/>
              </a:rPr>
              <a:t>динамики </a:t>
            </a:r>
            <a:r>
              <a:rPr sz="1450" dirty="0">
                <a:latin typeface="Calibri"/>
                <a:cs typeface="Calibri"/>
              </a:rPr>
              <a:t>уровня</a:t>
            </a:r>
            <a:endParaRPr sz="1450">
              <a:latin typeface="Calibri"/>
              <a:cs typeface="Calibri"/>
            </a:endParaRPr>
          </a:p>
          <a:p>
            <a:pPr marL="274320" marR="178435">
              <a:lnSpc>
                <a:spcPct val="100000"/>
              </a:lnSpc>
            </a:pPr>
            <a:r>
              <a:rPr sz="1450" spc="-10" dirty="0">
                <a:latin typeface="Calibri"/>
                <a:cs typeface="Calibri"/>
              </a:rPr>
              <a:t>биохимических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маркеров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повреждения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кардиомиоцитов</a:t>
            </a:r>
            <a:r>
              <a:rPr sz="1450" dirty="0">
                <a:latin typeface="Calibri"/>
                <a:cs typeface="Calibri"/>
              </a:rPr>
              <a:t> в </a:t>
            </a:r>
            <a:r>
              <a:rPr sz="1450" spc="-3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крови, </a:t>
            </a:r>
            <a:r>
              <a:rPr sz="1450" spc="-5" dirty="0">
                <a:latin typeface="Calibri"/>
                <a:cs typeface="Calibri"/>
              </a:rPr>
              <a:t>предпочтительно </a:t>
            </a:r>
            <a:r>
              <a:rPr sz="1450" dirty="0">
                <a:latin typeface="Calibri"/>
                <a:cs typeface="Calibri"/>
              </a:rPr>
              <a:t>—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исследование уровня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сердечного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тропонина</a:t>
            </a:r>
            <a:r>
              <a:rPr sz="145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I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45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0" dirty="0">
                <a:solidFill>
                  <a:srgbClr val="244060"/>
                </a:solidFill>
                <a:latin typeface="Calibri"/>
                <a:cs typeface="Calibri"/>
              </a:rPr>
              <a:t>Т.</a:t>
            </a:r>
            <a:endParaRPr sz="14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450" b="1" spc="-10" dirty="0">
                <a:latin typeface="Calibri"/>
                <a:cs typeface="Calibri"/>
              </a:rPr>
              <a:t>ЕОК</a:t>
            </a:r>
            <a:r>
              <a:rPr sz="1450" b="1" spc="-3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1A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(УУР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A,</a:t>
            </a:r>
            <a:r>
              <a:rPr sz="1450" b="1" spc="-10" dirty="0">
                <a:latin typeface="Calibri"/>
                <a:cs typeface="Calibri"/>
              </a:rPr>
              <a:t> </a:t>
            </a:r>
            <a:r>
              <a:rPr sz="1450" b="1" spc="-40" dirty="0">
                <a:latin typeface="Calibri"/>
                <a:cs typeface="Calibri"/>
              </a:rPr>
              <a:t>УДД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1)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274320" marR="363855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450" dirty="0">
                <a:latin typeface="Calibri"/>
                <a:cs typeface="Calibri"/>
              </a:rPr>
              <a:t>У </a:t>
            </a:r>
            <a:r>
              <a:rPr sz="1450" spc="-5" dirty="0">
                <a:latin typeface="Calibri"/>
                <a:cs typeface="Calibri"/>
              </a:rPr>
              <a:t>всех пациентов </a:t>
            </a:r>
            <a:r>
              <a:rPr sz="1450" dirty="0">
                <a:latin typeface="Calibri"/>
                <a:cs typeface="Calibri"/>
              </a:rPr>
              <a:t>с </a:t>
            </a:r>
            <a:r>
              <a:rPr sz="1450" spc="-10" dirty="0">
                <a:latin typeface="Calibri"/>
                <a:cs typeface="Calibri"/>
              </a:rPr>
              <a:t>подозрением </a:t>
            </a:r>
            <a:r>
              <a:rPr sz="1450" dirty="0">
                <a:latin typeface="Calibri"/>
                <a:cs typeface="Calibri"/>
              </a:rPr>
              <a:t>на </a:t>
            </a:r>
            <a:r>
              <a:rPr sz="1450" spc="-5" dirty="0">
                <a:latin typeface="Calibri"/>
                <a:cs typeface="Calibri"/>
              </a:rPr>
              <a:t>ИМпST для оценки 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риска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ишемических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и </a:t>
            </a:r>
            <a:r>
              <a:rPr sz="1450" spc="-5" dirty="0">
                <a:latin typeface="Calibri"/>
                <a:cs typeface="Calibri"/>
              </a:rPr>
              <a:t>геморрагических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событий,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а </a:t>
            </a:r>
            <a:r>
              <a:rPr sz="1450" spc="-10" dirty="0">
                <a:latin typeface="Calibri"/>
                <a:cs typeface="Calibri"/>
              </a:rPr>
              <a:t>также </a:t>
            </a:r>
            <a:r>
              <a:rPr sz="1450" spc="-3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для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обеспечения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безопасности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лечения </a:t>
            </a:r>
            <a:r>
              <a:rPr sz="1450" spc="-10" dirty="0">
                <a:latin typeface="Calibri"/>
                <a:cs typeface="Calibri"/>
              </a:rPr>
              <a:t>рекомендуется</a:t>
            </a:r>
            <a:endParaRPr sz="14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определение</a:t>
            </a:r>
            <a:r>
              <a:rPr sz="14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уровня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креатинина</a:t>
            </a:r>
            <a:r>
              <a:rPr sz="145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крови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при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поступлении</a:t>
            </a:r>
            <a:endParaRPr sz="14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стационар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45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расчетом</a:t>
            </a:r>
            <a:r>
              <a:rPr sz="14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клиренса</a:t>
            </a:r>
            <a:r>
              <a:rPr sz="14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креатинина</a:t>
            </a:r>
            <a:r>
              <a:rPr sz="145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45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40" dirty="0">
                <a:solidFill>
                  <a:srgbClr val="244060"/>
                </a:solidFill>
                <a:latin typeface="Calibri"/>
                <a:cs typeface="Calibri"/>
              </a:rPr>
              <a:t>СКФ.</a:t>
            </a:r>
            <a:endParaRPr sz="145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450" b="1" spc="-10" dirty="0">
                <a:latin typeface="Calibri"/>
                <a:cs typeface="Calibri"/>
              </a:rPr>
              <a:t>ЕОК</a:t>
            </a:r>
            <a:r>
              <a:rPr sz="1450" b="1" spc="-3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1A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(УУР</a:t>
            </a:r>
            <a:r>
              <a:rPr sz="1450" b="1" spc="-1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В,</a:t>
            </a:r>
            <a:r>
              <a:rPr sz="1450" b="1" spc="-15" dirty="0">
                <a:latin typeface="Calibri"/>
                <a:cs typeface="Calibri"/>
              </a:rPr>
              <a:t> </a:t>
            </a:r>
            <a:r>
              <a:rPr sz="1450" b="1" spc="-45" dirty="0">
                <a:latin typeface="Calibri"/>
                <a:cs typeface="Calibri"/>
              </a:rPr>
              <a:t>УДД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3)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274320" indent="-183515" algn="just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450" dirty="0">
                <a:latin typeface="Calibri"/>
                <a:cs typeface="Calibri"/>
              </a:rPr>
              <a:t>У</a:t>
            </a:r>
            <a:r>
              <a:rPr sz="1450" spc="-5" dirty="0">
                <a:latin typeface="Calibri"/>
                <a:cs typeface="Calibri"/>
              </a:rPr>
              <a:t> всех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пациентов</a:t>
            </a:r>
            <a:r>
              <a:rPr sz="1450" dirty="0">
                <a:latin typeface="Calibri"/>
                <a:cs typeface="Calibri"/>
              </a:rPr>
              <a:t> с </a:t>
            </a:r>
            <a:r>
              <a:rPr sz="1450" spc="-5" dirty="0">
                <a:latin typeface="Calibri"/>
                <a:cs typeface="Calibri"/>
              </a:rPr>
              <a:t>ИМпST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для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оценки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и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контроля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риска</a:t>
            </a:r>
            <a:endParaRPr sz="1450">
              <a:latin typeface="Calibri"/>
              <a:cs typeface="Calibri"/>
            </a:endParaRPr>
          </a:p>
          <a:p>
            <a:pPr marL="274320" marR="89535" algn="just">
              <a:lnSpc>
                <a:spcPct val="100000"/>
              </a:lnSpc>
            </a:pPr>
            <a:r>
              <a:rPr sz="1450" spc="-5" dirty="0">
                <a:latin typeface="Calibri"/>
                <a:cs typeface="Calibri"/>
              </a:rPr>
              <a:t>кровотечений </a:t>
            </a:r>
            <a:r>
              <a:rPr sz="1450" spc="-10" dirty="0">
                <a:latin typeface="Calibri"/>
                <a:cs typeface="Calibri"/>
              </a:rPr>
              <a:t>рекомендуется исследование </a:t>
            </a:r>
            <a:r>
              <a:rPr sz="1450" dirty="0">
                <a:latin typeface="Calibri"/>
                <a:cs typeface="Calibri"/>
              </a:rPr>
              <a:t>уровня </a:t>
            </a:r>
            <a:r>
              <a:rPr sz="1450" spc="-10" dirty="0">
                <a:latin typeface="Calibri"/>
                <a:cs typeface="Calibri"/>
              </a:rPr>
              <a:t>общего </a:t>
            </a:r>
            <a:r>
              <a:rPr sz="1450" spc="-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гемоглобина </a:t>
            </a:r>
            <a:r>
              <a:rPr sz="1450" dirty="0">
                <a:latin typeface="Calibri"/>
                <a:cs typeface="Calibri"/>
              </a:rPr>
              <a:t>в </a:t>
            </a:r>
            <a:r>
              <a:rPr sz="1450" spc="-5" dirty="0">
                <a:latin typeface="Calibri"/>
                <a:cs typeface="Calibri"/>
              </a:rPr>
              <a:t>крови, </a:t>
            </a:r>
            <a:r>
              <a:rPr sz="1450" spc="-10" dirty="0">
                <a:latin typeface="Calibri"/>
                <a:cs typeface="Calibri"/>
              </a:rPr>
              <a:t>оценка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гематокрита,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а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также уровней </a:t>
            </a:r>
            <a:r>
              <a:rPr sz="1450" b="1" spc="-3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эритроцитов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тромбоцитов при поступлении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стационар. </a:t>
            </a:r>
            <a:r>
              <a:rPr sz="1450" b="1" spc="-3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ЕОК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1C</a:t>
            </a:r>
            <a:r>
              <a:rPr sz="1450" b="1" spc="-1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(УУР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C,</a:t>
            </a:r>
            <a:r>
              <a:rPr sz="1450" b="1" spc="-10" dirty="0">
                <a:latin typeface="Calibri"/>
                <a:cs typeface="Calibri"/>
              </a:rPr>
              <a:t> </a:t>
            </a:r>
            <a:r>
              <a:rPr sz="1450" b="1" spc="-45" dirty="0">
                <a:latin typeface="Calibri"/>
                <a:cs typeface="Calibri"/>
              </a:rPr>
              <a:t>УДД</a:t>
            </a:r>
            <a:r>
              <a:rPr sz="1450" b="1" spc="-10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4)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36639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5590" marR="116839" indent="-182880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450" dirty="0">
                <a:latin typeface="Calibri"/>
                <a:cs typeface="Calibri"/>
              </a:rPr>
              <a:t>У </a:t>
            </a:r>
            <a:r>
              <a:rPr sz="1450" spc="-5" dirty="0">
                <a:latin typeface="Calibri"/>
                <a:cs typeface="Calibri"/>
              </a:rPr>
              <a:t>всех пациентов </a:t>
            </a:r>
            <a:r>
              <a:rPr sz="1450" dirty="0">
                <a:latin typeface="Calibri"/>
                <a:cs typeface="Calibri"/>
              </a:rPr>
              <a:t>с </a:t>
            </a:r>
            <a:r>
              <a:rPr sz="1450" spc="-5" dirty="0">
                <a:latin typeface="Calibri"/>
                <a:cs typeface="Calibri"/>
              </a:rPr>
              <a:t>ИМпST для последующих оценки </a:t>
            </a:r>
            <a:r>
              <a:rPr sz="1450" dirty="0">
                <a:latin typeface="Calibri"/>
                <a:cs typeface="Calibri"/>
              </a:rPr>
              <a:t>и 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контроля углеводного </a:t>
            </a:r>
            <a:r>
              <a:rPr sz="1450" spc="-5" dirty="0">
                <a:latin typeface="Calibri"/>
                <a:cs typeface="Calibri"/>
              </a:rPr>
              <a:t>обмена </a:t>
            </a:r>
            <a:r>
              <a:rPr sz="1450" spc="-10" dirty="0">
                <a:latin typeface="Calibri"/>
                <a:cs typeface="Calibri"/>
              </a:rPr>
              <a:t>рекомендуется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определение </a:t>
            </a:r>
            <a:r>
              <a:rPr sz="1450" b="1" spc="-3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концентрации</a:t>
            </a:r>
            <a:r>
              <a:rPr sz="145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глюкозы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крови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 поступлении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стационар,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скрининг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наличие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сахарного</a:t>
            </a:r>
            <a:r>
              <a:rPr sz="1450" b="1" spc="-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диабета,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 а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также</a:t>
            </a:r>
            <a:r>
              <a:rPr sz="145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частое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(не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реже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3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раз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45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сутки) 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определение</a:t>
            </a:r>
            <a:r>
              <a:rPr sz="145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уровня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глюкозы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в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крови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при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известном</a:t>
            </a:r>
            <a:r>
              <a:rPr sz="1450" spc="-5" dirty="0">
                <a:latin typeface="Calibri"/>
                <a:cs typeface="Calibri"/>
              </a:rPr>
              <a:t> сахарном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диабете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или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450" spc="-10" dirty="0">
                <a:latin typeface="Calibri"/>
                <a:cs typeface="Calibri"/>
              </a:rPr>
              <a:t>гипергликемии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в</a:t>
            </a:r>
            <a:r>
              <a:rPr sz="1450" spc="-10" dirty="0">
                <a:latin typeface="Calibri"/>
                <a:cs typeface="Calibri"/>
              </a:rPr>
              <a:t> период</a:t>
            </a:r>
            <a:r>
              <a:rPr sz="1450" spc="-2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госпитализации.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10" dirty="0">
                <a:latin typeface="Calibri"/>
                <a:cs typeface="Calibri"/>
              </a:rPr>
              <a:t>ЕОК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IIaB</a:t>
            </a:r>
            <a:r>
              <a:rPr sz="1450" b="1" spc="-10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(УУР</a:t>
            </a:r>
            <a:r>
              <a:rPr sz="1450" b="1" spc="-3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В,</a:t>
            </a:r>
            <a:r>
              <a:rPr sz="1450" b="1" spc="-15" dirty="0">
                <a:latin typeface="Calibri"/>
                <a:cs typeface="Calibri"/>
              </a:rPr>
              <a:t> </a:t>
            </a:r>
            <a:r>
              <a:rPr sz="1450" b="1" spc="-45" dirty="0">
                <a:latin typeface="Calibri"/>
                <a:cs typeface="Calibri"/>
              </a:rPr>
              <a:t>УДД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3)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Calibri"/>
              <a:cs typeface="Calibri"/>
            </a:endParaRPr>
          </a:p>
          <a:p>
            <a:pPr marL="275590" marR="28384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450" dirty="0">
                <a:latin typeface="Calibri"/>
                <a:cs typeface="Calibri"/>
              </a:rPr>
              <a:t>У </a:t>
            </a:r>
            <a:r>
              <a:rPr sz="1450" spc="-5" dirty="0">
                <a:latin typeface="Calibri"/>
                <a:cs typeface="Calibri"/>
              </a:rPr>
              <a:t>всех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пациентов</a:t>
            </a:r>
            <a:r>
              <a:rPr sz="1450" dirty="0">
                <a:latin typeface="Calibri"/>
                <a:cs typeface="Calibri"/>
              </a:rPr>
              <a:t> с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ИМпST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для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обеспечения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безопасности </a:t>
            </a:r>
            <a:r>
              <a:rPr sz="1450" spc="-3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лечения</a:t>
            </a:r>
            <a:r>
              <a:rPr sz="1450" spc="-10" dirty="0">
                <a:latin typeface="Calibri"/>
                <a:cs typeface="Calibri"/>
              </a:rPr>
              <a:t> рекомендуется</a:t>
            </a:r>
            <a:r>
              <a:rPr sz="1450" spc="-15" dirty="0"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определение</a:t>
            </a:r>
            <a:r>
              <a:rPr sz="145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содержания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электролитов</a:t>
            </a:r>
            <a:r>
              <a:rPr sz="1450" b="1" spc="-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крови</a:t>
            </a:r>
            <a:r>
              <a:rPr sz="145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(минимально</a:t>
            </a:r>
            <a:r>
              <a:rPr sz="145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—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 калия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натрия,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оптимально</a:t>
            </a:r>
            <a:r>
              <a:rPr sz="145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—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калия,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натрия</a:t>
            </a:r>
            <a:r>
              <a:rPr sz="145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b="1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450" b="1" spc="-5" dirty="0">
                <a:solidFill>
                  <a:srgbClr val="244060"/>
                </a:solidFill>
                <a:latin typeface="Calibri"/>
                <a:cs typeface="Calibri"/>
              </a:rPr>
              <a:t> магния)</a:t>
            </a:r>
            <a:r>
              <a:rPr sz="145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с</a:t>
            </a:r>
            <a:r>
              <a:rPr sz="1450" spc="-5" dirty="0">
                <a:latin typeface="Calibri"/>
                <a:cs typeface="Calibri"/>
              </a:rPr>
              <a:t> коррекцией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и</a:t>
            </a:r>
            <a:endParaRPr sz="1450">
              <a:latin typeface="Calibri"/>
              <a:cs typeface="Calibri"/>
            </a:endParaRPr>
          </a:p>
          <a:p>
            <a:pPr marL="275590" marR="245745">
              <a:lnSpc>
                <a:spcPct val="100000"/>
              </a:lnSpc>
            </a:pPr>
            <a:r>
              <a:rPr sz="1450" spc="-5" dirty="0">
                <a:latin typeface="Calibri"/>
                <a:cs typeface="Calibri"/>
              </a:rPr>
              <a:t>повторной </a:t>
            </a:r>
            <a:r>
              <a:rPr sz="1450" spc="-10" dirty="0">
                <a:latin typeface="Calibri"/>
                <a:cs typeface="Calibri"/>
              </a:rPr>
              <a:t>оценкой </a:t>
            </a:r>
            <a:r>
              <a:rPr sz="1450" spc="-5" dirty="0">
                <a:latin typeface="Calibri"/>
                <a:cs typeface="Calibri"/>
              </a:rPr>
              <a:t>их </a:t>
            </a:r>
            <a:r>
              <a:rPr sz="1450" dirty="0">
                <a:latin typeface="Calibri"/>
                <a:cs typeface="Calibri"/>
              </a:rPr>
              <a:t>уровня при наличии </a:t>
            </a:r>
            <a:r>
              <a:rPr sz="1450" spc="-5" dirty="0">
                <a:latin typeface="Calibri"/>
                <a:cs typeface="Calibri"/>
              </a:rPr>
              <a:t>отклонений </a:t>
            </a:r>
            <a:r>
              <a:rPr sz="1450" spc="-10" dirty="0">
                <a:latin typeface="Calibri"/>
                <a:cs typeface="Calibri"/>
              </a:rPr>
              <a:t>от </a:t>
            </a:r>
            <a:r>
              <a:rPr sz="1450" spc="-31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нормальных</a:t>
            </a:r>
            <a:r>
              <a:rPr sz="1450" spc="-50" dirty="0">
                <a:latin typeface="Calibri"/>
                <a:cs typeface="Calibri"/>
              </a:rPr>
              <a:t> </a:t>
            </a:r>
            <a:r>
              <a:rPr sz="1450" spc="-10" dirty="0">
                <a:latin typeface="Calibri"/>
                <a:cs typeface="Calibri"/>
              </a:rPr>
              <a:t>величин.</a:t>
            </a:r>
            <a:endParaRPr sz="145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450" b="1" spc="-10" dirty="0">
                <a:latin typeface="Calibri"/>
                <a:cs typeface="Calibri"/>
              </a:rPr>
              <a:t>ЕОК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IIbС</a:t>
            </a:r>
            <a:r>
              <a:rPr sz="1450" b="1" spc="-15" dirty="0">
                <a:latin typeface="Calibri"/>
                <a:cs typeface="Calibri"/>
              </a:rPr>
              <a:t> </a:t>
            </a:r>
            <a:r>
              <a:rPr sz="1450" b="1" dirty="0">
                <a:latin typeface="Calibri"/>
                <a:cs typeface="Calibri"/>
              </a:rPr>
              <a:t>(УУР</a:t>
            </a:r>
            <a:r>
              <a:rPr sz="1450" b="1" spc="-3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С,</a:t>
            </a:r>
            <a:r>
              <a:rPr sz="1450" b="1" spc="-20" dirty="0">
                <a:latin typeface="Calibri"/>
                <a:cs typeface="Calibri"/>
              </a:rPr>
              <a:t> </a:t>
            </a:r>
            <a:r>
              <a:rPr sz="1450" b="1" spc="-45" dirty="0">
                <a:latin typeface="Calibri"/>
                <a:cs typeface="Calibri"/>
              </a:rPr>
              <a:t>УДД</a:t>
            </a:r>
            <a:r>
              <a:rPr sz="1450" b="1" spc="-1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4)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523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Инструментальные</a:t>
            </a:r>
            <a:r>
              <a:rPr sz="2400" spc="-5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исследования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44780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всех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подозрением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на</a:t>
            </a:r>
            <a:r>
              <a:rPr sz="1500" spc="-5" dirty="0">
                <a:latin typeface="Calibri"/>
                <a:cs typeface="Calibri"/>
              </a:rPr>
              <a:t> ИМпST</a:t>
            </a:r>
            <a:endParaRPr sz="1500">
              <a:latin typeface="Calibri"/>
              <a:cs typeface="Calibri"/>
            </a:endParaRPr>
          </a:p>
          <a:p>
            <a:pPr marL="274320" marR="633730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зарегистрировать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ЭКГ</a:t>
            </a:r>
            <a:r>
              <a:rPr sz="15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покое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как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минимум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5" dirty="0">
                <a:latin typeface="Calibri"/>
                <a:cs typeface="Calibri"/>
              </a:rPr>
              <a:t> 12</a:t>
            </a:r>
            <a:r>
              <a:rPr sz="1500" dirty="0">
                <a:latin typeface="Calibri"/>
                <a:cs typeface="Calibri"/>
              </a:rPr>
              <a:t> стандартных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отведениях.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1A 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A,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27432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использовать</a:t>
            </a:r>
            <a:r>
              <a:rPr sz="150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дополнительные</a:t>
            </a:r>
            <a:endParaRPr sz="1500">
              <a:latin typeface="Calibri"/>
              <a:cs typeface="Calibri"/>
            </a:endParaRPr>
          </a:p>
          <a:p>
            <a:pPr marL="274320" marR="349250">
              <a:lnSpc>
                <a:spcPct val="100000"/>
              </a:lnSpc>
              <a:spcBef>
                <a:spcPts val="5"/>
              </a:spcBef>
            </a:pP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отведения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ЭКГ</a:t>
            </a:r>
            <a:r>
              <a:rPr sz="15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V7–V9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V3R–V4R</a:t>
            </a:r>
            <a:r>
              <a:rPr sz="15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 пациентов</a:t>
            </a:r>
            <a:r>
              <a:rPr sz="150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 ИМпST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задней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нижней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стенки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ЛЖ </a:t>
            </a:r>
            <a:r>
              <a:rPr sz="1500" spc="-5" dirty="0">
                <a:latin typeface="Calibri"/>
                <a:cs typeface="Calibri"/>
              </a:rPr>
              <a:t>(для </a:t>
            </a:r>
            <a:r>
              <a:rPr sz="1500" dirty="0">
                <a:latin typeface="Calibri"/>
                <a:cs typeface="Calibri"/>
              </a:rPr>
              <a:t>диагностики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распространения </a:t>
            </a:r>
            <a:r>
              <a:rPr sz="1500" dirty="0">
                <a:latin typeface="Calibri"/>
                <a:cs typeface="Calibri"/>
              </a:rPr>
              <a:t>инфаркта на правый </a:t>
            </a:r>
            <a:r>
              <a:rPr sz="1500" spc="-15" dirty="0">
                <a:latin typeface="Calibri"/>
                <a:cs typeface="Calibri"/>
              </a:rPr>
              <a:t>желудочек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базальные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отделы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левого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желудочка).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IIA 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B,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320" marR="493395" indent="-182880" algn="just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10" dirty="0">
                <a:latin typeface="Calibri"/>
                <a:cs typeface="Calibri"/>
              </a:rPr>
              <a:t>подозрением </a:t>
            </a:r>
            <a:r>
              <a:rPr sz="1500" dirty="0">
                <a:latin typeface="Calibri"/>
                <a:cs typeface="Calibri"/>
              </a:rPr>
              <a:t>на </a:t>
            </a:r>
            <a:r>
              <a:rPr sz="1500" spc="-5" dirty="0">
                <a:latin typeface="Calibri"/>
                <a:cs typeface="Calibri"/>
              </a:rPr>
              <a:t>ИМпST для ускорения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диагностики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зарегистрировать ЭКГ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течение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10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мин на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месте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первого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контакта </a:t>
            </a:r>
            <a:r>
              <a:rPr sz="1500" dirty="0">
                <a:latin typeface="Calibri"/>
                <a:cs typeface="Calibri"/>
              </a:rPr>
              <a:t>с</a:t>
            </a:r>
            <a:endParaRPr sz="1500">
              <a:latin typeface="Calibri"/>
              <a:cs typeface="Calibri"/>
            </a:endParaRPr>
          </a:p>
          <a:p>
            <a:pPr marL="274320" marR="220979" algn="just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медицинским работником </a:t>
            </a:r>
            <a:r>
              <a:rPr sz="1500" spc="-10" dirty="0">
                <a:latin typeface="Calibri"/>
                <a:cs typeface="Calibri"/>
              </a:rPr>
              <a:t>(как </a:t>
            </a:r>
            <a:r>
              <a:rPr sz="1500" spc="-5" dirty="0">
                <a:latin typeface="Calibri"/>
                <a:cs typeface="Calibri"/>
              </a:rPr>
              <a:t>правило, догоспитально)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15" dirty="0">
                <a:latin typeface="Calibri"/>
                <a:cs typeface="Calibri"/>
              </a:rPr>
              <a:t>безотлагательно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интерпретировать</a:t>
            </a:r>
            <a:r>
              <a:rPr sz="1500" spc="-5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ее</a:t>
            </a:r>
            <a:endParaRPr sz="1500">
              <a:latin typeface="Calibri"/>
              <a:cs typeface="Calibri"/>
            </a:endParaRPr>
          </a:p>
          <a:p>
            <a:pPr marL="274320" algn="just">
              <a:lnSpc>
                <a:spcPct val="100000"/>
              </a:lnSpc>
              <a:spcBef>
                <a:spcPts val="5"/>
              </a:spcBef>
            </a:pPr>
            <a:r>
              <a:rPr sz="1500" spc="-5" dirty="0">
                <a:latin typeface="Calibri"/>
                <a:cs typeface="Calibri"/>
              </a:rPr>
              <a:t>квалифицированным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врачом.</a:t>
            </a:r>
            <a:endParaRPr sz="1500">
              <a:latin typeface="Calibri"/>
              <a:cs typeface="Calibri"/>
            </a:endParaRPr>
          </a:p>
          <a:p>
            <a:pPr marL="274320" algn="just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1C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С,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5590" marR="310515" indent="-182880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500" dirty="0">
                <a:latin typeface="Calibri"/>
                <a:cs typeface="Calibri"/>
              </a:rPr>
              <a:t>У</a:t>
            </a:r>
            <a:r>
              <a:rPr sz="1500" spc="-5" dirty="0">
                <a:latin typeface="Calibri"/>
                <a:cs typeface="Calibri"/>
              </a:rPr>
              <a:t> пациентов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ИМпST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для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своевременного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выявления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3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устранения нарушений </a:t>
            </a:r>
            <a:r>
              <a:rPr sz="1500" spc="-5" dirty="0">
                <a:latin typeface="Calibri"/>
                <a:cs typeface="Calibri"/>
              </a:rPr>
              <a:t>ритма </a:t>
            </a:r>
            <a:r>
              <a:rPr sz="1500" spc="-10" dirty="0">
                <a:latin typeface="Calibri"/>
                <a:cs typeface="Calibri"/>
              </a:rPr>
              <a:t>сердца рекомендуется 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скорейшее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начало мониторирования </a:t>
            </a:r>
            <a:r>
              <a:rPr sz="1500" b="1" spc="-35" dirty="0">
                <a:solidFill>
                  <a:srgbClr val="244060"/>
                </a:solidFill>
                <a:latin typeface="Calibri"/>
                <a:cs typeface="Calibri"/>
              </a:rPr>
              <a:t>ЭКГ.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1C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С,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559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500" dirty="0">
                <a:latin typeface="Calibri"/>
                <a:cs typeface="Calibri"/>
              </a:rPr>
              <a:t>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5" dirty="0">
                <a:latin typeface="Calibri"/>
                <a:cs typeface="Calibri"/>
              </a:rPr>
              <a:t> ИМпST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подтверждения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диагноза,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оценки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тяжести</a:t>
            </a:r>
            <a:r>
              <a:rPr sz="1500" spc="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поражения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определения </a:t>
            </a:r>
            <a:r>
              <a:rPr sz="1500" dirty="0">
                <a:latin typeface="Calibri"/>
                <a:cs typeface="Calibri"/>
              </a:rPr>
              <a:t>прогноза</a:t>
            </a:r>
            <a:endParaRPr sz="1500">
              <a:latin typeface="Calibri"/>
              <a:cs typeface="Calibri"/>
            </a:endParaRPr>
          </a:p>
          <a:p>
            <a:pPr marL="275590" marR="123825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эхокардиография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(ЭхоКГ),</a:t>
            </a:r>
            <a:r>
              <a:rPr sz="15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оптимально</a:t>
            </a:r>
            <a:r>
              <a:rPr sz="15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—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выполненная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первые</a:t>
            </a:r>
            <a:r>
              <a:rPr sz="15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сутки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госпитализации.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1C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С,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5590" indent="-183515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500" dirty="0">
                <a:latin typeface="Calibri"/>
                <a:cs typeface="Calibri"/>
              </a:rPr>
              <a:t>Пациентам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-5" dirty="0">
                <a:latin typeface="Calibri"/>
                <a:cs typeface="Calibri"/>
              </a:rPr>
              <a:t> ИМпST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решения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вопроса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о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выполнении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500" spc="-5" dirty="0">
                <a:latin typeface="Calibri"/>
                <a:cs typeface="Calibri"/>
              </a:rPr>
              <a:t>ЧКВ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5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40" dirty="0">
                <a:solidFill>
                  <a:srgbClr val="244060"/>
                </a:solidFill>
                <a:latin typeface="Calibri"/>
                <a:cs typeface="Calibri"/>
              </a:rPr>
              <a:t>КГ,</a:t>
            </a:r>
            <a:r>
              <a:rPr sz="15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обязательная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как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5" dirty="0">
                <a:latin typeface="Calibri"/>
                <a:cs typeface="Calibri"/>
              </a:rPr>
              <a:t> рамках</a:t>
            </a:r>
            <a:endParaRPr sz="1500">
              <a:latin typeface="Calibri"/>
              <a:cs typeface="Calibri"/>
            </a:endParaRPr>
          </a:p>
          <a:p>
            <a:pPr marL="275590" marR="517525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стратегии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первичного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ЧКВ, так </a:t>
            </a:r>
            <a:r>
              <a:rPr sz="1500" dirty="0">
                <a:latin typeface="Calibri"/>
                <a:cs typeface="Calibri"/>
              </a:rPr>
              <a:t>и в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рамках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стратегии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фармакоинвазивным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подходом.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 </a:t>
            </a:r>
            <a:r>
              <a:rPr sz="1500" b="1" dirty="0">
                <a:latin typeface="Calibri"/>
                <a:cs typeface="Calibri"/>
              </a:rPr>
              <a:t>IA</a:t>
            </a:r>
            <a:r>
              <a:rPr sz="1500" b="1" spc="-5" dirty="0">
                <a:latin typeface="Calibri"/>
                <a:cs typeface="Calibri"/>
              </a:rPr>
              <a:t> 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A,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1)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5231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Инструментальные</a:t>
            </a:r>
            <a:r>
              <a:rPr sz="2400" spc="-5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исследования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marR="124460" indent="-18288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Магнитно-резонансная томография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сердца </a:t>
            </a: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5" dirty="0">
                <a:latin typeface="Calibri"/>
                <a:cs typeface="Calibri"/>
              </a:rPr>
              <a:t>ОКCпST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5" dirty="0">
                <a:latin typeface="Calibri"/>
                <a:cs typeface="Calibri"/>
              </a:rPr>
              <a:t>качестве </a:t>
            </a:r>
            <a:r>
              <a:rPr sz="1500" spc="-10" dirty="0">
                <a:latin typeface="Calibri"/>
                <a:cs typeface="Calibri"/>
              </a:rPr>
              <a:t>предпочтительного метода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для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уточнения локализации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объема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поражения миокарда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даже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при относительно небольших размерах очагов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некроза,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а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также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для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дифференциальной диагностики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поражений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миокарда.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5" dirty="0">
                <a:latin typeface="Calibri"/>
                <a:cs typeface="Calibri"/>
              </a:rPr>
              <a:t> IIbB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С,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320" marR="11557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Сцинтиграфия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миокарда</a:t>
            </a:r>
            <a:r>
              <a:rPr sz="15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с 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99mTc-пирофосфатом</a:t>
            </a:r>
            <a:r>
              <a:rPr sz="15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покое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ИМ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в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качестве</a:t>
            </a:r>
            <a:endParaRPr sz="1500">
              <a:latin typeface="Calibri"/>
              <a:cs typeface="Calibri"/>
            </a:endParaRPr>
          </a:p>
          <a:p>
            <a:pPr marL="274320" marR="160655">
              <a:lnSpc>
                <a:spcPct val="100000"/>
              </a:lnSpc>
            </a:pP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дополнительного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метода</a:t>
            </a:r>
            <a:r>
              <a:rPr sz="15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диагностики,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который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показан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для верификации </a:t>
            </a:r>
            <a:r>
              <a:rPr sz="1500" dirty="0">
                <a:latin typeface="Calibri"/>
                <a:cs typeface="Calibri"/>
              </a:rPr>
              <a:t>некроза </a:t>
            </a:r>
            <a:r>
              <a:rPr sz="1500" spc="-10" dirty="0">
                <a:latin typeface="Calibri"/>
                <a:cs typeface="Calibri"/>
              </a:rPr>
              <a:t>миокарда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15" dirty="0">
                <a:latin typeface="Calibri"/>
                <a:cs typeface="Calibri"/>
              </a:rPr>
              <a:t>тех </a:t>
            </a:r>
            <a:r>
              <a:rPr sz="1500" dirty="0">
                <a:latin typeface="Calibri"/>
                <a:cs typeface="Calibri"/>
              </a:rPr>
              <a:t>случаях, </a:t>
            </a:r>
            <a:r>
              <a:rPr sz="1500" b="1" spc="-25" dirty="0">
                <a:solidFill>
                  <a:srgbClr val="244060"/>
                </a:solidFill>
                <a:latin typeface="Calibri"/>
                <a:cs typeface="Calibri"/>
              </a:rPr>
              <a:t>когда 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имеются существенные затруднения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интерпретации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изменений ЭКГ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5" dirty="0">
                <a:latin typeface="Calibri"/>
                <a:cs typeface="Calibri"/>
              </a:rPr>
              <a:t>связи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наличием </a:t>
            </a:r>
            <a:r>
              <a:rPr sz="1500" spc="-10" dirty="0">
                <a:latin typeface="Calibri"/>
                <a:cs typeface="Calibri"/>
              </a:rPr>
              <a:t>блокады </a:t>
            </a:r>
            <a:r>
              <a:rPr sz="1500" spc="-5" dirty="0">
                <a:latin typeface="Calibri"/>
                <a:cs typeface="Calibri"/>
              </a:rPr>
              <a:t>ножек пучка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25" dirty="0">
                <a:latin typeface="Calibri"/>
                <a:cs typeface="Calibri"/>
              </a:rPr>
              <a:t>Гиса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или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признаков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перенесенного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прошлом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ИМ.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IIaB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В,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28625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5590" indent="-183515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Спиральная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компьютерная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томография</a:t>
            </a:r>
            <a:r>
              <a:rPr sz="15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сердца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не</a:t>
            </a:r>
            <a:endParaRPr sz="1500">
              <a:latin typeface="Calibri"/>
              <a:cs typeface="Calibri"/>
            </a:endParaRPr>
          </a:p>
          <a:p>
            <a:pPr marL="275590" marR="367030">
              <a:lnSpc>
                <a:spcPct val="100000"/>
              </a:lnSpc>
            </a:pP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 как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стандартный 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метод </a:t>
            </a:r>
            <a:r>
              <a:rPr sz="1500" spc="-5" dirty="0">
                <a:latin typeface="Calibri"/>
                <a:cs typeface="Calibri"/>
              </a:rPr>
              <a:t>обследования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30" dirty="0">
                <a:latin typeface="Calibri"/>
                <a:cs typeface="Calibri"/>
              </a:rPr>
              <a:t>ИМпST. </a:t>
            </a:r>
            <a:r>
              <a:rPr sz="1500" spc="-15" dirty="0">
                <a:latin typeface="Calibri"/>
                <a:cs typeface="Calibri"/>
              </a:rPr>
              <a:t>Однако </a:t>
            </a:r>
            <a:r>
              <a:rPr sz="1500" spc="-5" dirty="0">
                <a:latin typeface="Calibri"/>
                <a:cs typeface="Calibri"/>
              </a:rPr>
              <a:t>обследование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внутривенным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введением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контраста 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может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оказаться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полезным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для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дифференциальной диагностики, позволяя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выявить </a:t>
            </a:r>
            <a:r>
              <a:rPr sz="15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отличные</a:t>
            </a:r>
            <a:r>
              <a:rPr sz="15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5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ИМ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угрожающие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жизни</a:t>
            </a:r>
            <a:r>
              <a:rPr sz="15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состояния</a:t>
            </a:r>
            <a:endParaRPr sz="1500">
              <a:latin typeface="Calibri"/>
              <a:cs typeface="Calibri"/>
            </a:endParaRPr>
          </a:p>
          <a:p>
            <a:pPr marL="275590" marR="773430">
              <a:lnSpc>
                <a:spcPct val="100000"/>
              </a:lnSpc>
            </a:pP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(расслоение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аорты,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ТЭЛА,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пневмоторакс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пр.).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20" dirty="0">
                <a:latin typeface="Calibri"/>
                <a:cs typeface="Calibri"/>
              </a:rPr>
              <a:t>отдельных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случаях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расслоение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аорты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может</a:t>
            </a:r>
            <a:endParaRPr sz="1500">
              <a:latin typeface="Calibri"/>
              <a:cs typeface="Calibri"/>
            </a:endParaRPr>
          </a:p>
          <a:p>
            <a:pPr marL="275590" marR="542290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сопровождаться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развитием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ИМ за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счет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вовлечения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расслоение коронарных артерий, </a:t>
            </a:r>
            <a:r>
              <a:rPr sz="1500" spc="-10" dirty="0">
                <a:latin typeface="Calibri"/>
                <a:cs typeface="Calibri"/>
              </a:rPr>
              <a:t>что может </a:t>
            </a:r>
            <a:r>
              <a:rPr sz="1500" spc="-5" dirty="0">
                <a:latin typeface="Calibri"/>
                <a:cs typeface="Calibri"/>
              </a:rPr>
              <a:t>быть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выявлено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компьютерной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томографии.</a:t>
            </a:r>
            <a:endParaRPr sz="15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IIbB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В,</a:t>
            </a:r>
            <a:r>
              <a:rPr sz="1500" b="1" spc="-15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353" y="1564386"/>
            <a:ext cx="151638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/>
              <a:t>Леч</a:t>
            </a:r>
            <a:r>
              <a:rPr spc="-10" dirty="0"/>
              <a:t>е</a:t>
            </a:r>
            <a:r>
              <a:rPr spc="-5" dirty="0"/>
              <a:t>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9353" y="2051761"/>
            <a:ext cx="8851265" cy="175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включая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медикаментозную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немедикаментозную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терапию, </a:t>
            </a:r>
            <a:r>
              <a:rPr sz="2700" spc="-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диетотерапию,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обезболивание,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медицинские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показания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противопоказания</a:t>
            </a:r>
            <a:r>
              <a:rPr sz="2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применению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методов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лечения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164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Реперфузия:</a:t>
            </a:r>
            <a:r>
              <a:rPr sz="2400" spc="-5" dirty="0">
                <a:solidFill>
                  <a:srgbClr val="005DAC"/>
                </a:solidFill>
              </a:rPr>
              <a:t> </a:t>
            </a:r>
            <a:r>
              <a:rPr sz="2400" b="0" spc="-5" dirty="0">
                <a:solidFill>
                  <a:srgbClr val="005DAC"/>
                </a:solidFill>
                <a:latin typeface="Calibri"/>
                <a:cs typeface="Calibri"/>
              </a:rPr>
              <a:t>общие</a:t>
            </a:r>
            <a:r>
              <a:rPr sz="2400" b="0" spc="-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0" spc="-15" dirty="0">
                <a:solidFill>
                  <a:srgbClr val="005DAC"/>
                </a:solidFill>
                <a:latin typeface="Calibri"/>
                <a:cs typeface="Calibri"/>
              </a:rPr>
              <a:t>положения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3316" y="1267967"/>
            <a:ext cx="5113020" cy="5017135"/>
          </a:xfrm>
          <a:custGeom>
            <a:avLst/>
            <a:gdLst/>
            <a:ahLst/>
            <a:cxnLst/>
            <a:rect l="l" t="t" r="r" b="b"/>
            <a:pathLst>
              <a:path w="5113020" h="5017135">
                <a:moveTo>
                  <a:pt x="5113020" y="0"/>
                </a:moveTo>
                <a:lnTo>
                  <a:pt x="0" y="0"/>
                </a:lnTo>
                <a:lnTo>
                  <a:pt x="0" y="5017008"/>
                </a:lnTo>
                <a:lnTo>
                  <a:pt x="5113020" y="5017008"/>
                </a:lnTo>
                <a:lnTo>
                  <a:pt x="511302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2665" y="1288796"/>
            <a:ext cx="4947920" cy="490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33655" indent="-182880">
              <a:lnSpc>
                <a:spcPct val="100000"/>
              </a:lnSpc>
              <a:spcBef>
                <a:spcPts val="95"/>
              </a:spcBef>
              <a:buClr>
                <a:srgbClr val="006FC0"/>
              </a:buClr>
              <a:buFont typeface="Arial MT"/>
              <a:buChar char="•"/>
              <a:tabLst>
                <a:tab pos="195580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Реперфузионная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терапия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5" dirty="0">
                <a:latin typeface="Calibri"/>
                <a:cs typeface="Calibri"/>
              </a:rPr>
              <a:t> смерти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всем пациентам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длительностью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симптомов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&lt;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12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часов.</a:t>
            </a:r>
            <a:endParaRPr sz="16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19558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195580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 качестве</a:t>
            </a:r>
            <a:endParaRPr sz="1600">
              <a:latin typeface="Calibri"/>
              <a:cs typeface="Calibri"/>
            </a:endParaRPr>
          </a:p>
          <a:p>
            <a:pPr marL="194945" marR="26034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предпочтительного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метода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реперфузии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указанный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временной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промежуток,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соблюдении </a:t>
            </a:r>
            <a:r>
              <a:rPr sz="1600" spc="-10" dirty="0">
                <a:latin typeface="Calibri"/>
                <a:cs typeface="Calibri"/>
              </a:rPr>
              <a:t> организационных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требований,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первичное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ЧКВ.</a:t>
            </a:r>
            <a:endParaRPr sz="16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 </a:t>
            </a:r>
            <a:r>
              <a:rPr sz="1600" b="1" spc="5" dirty="0">
                <a:latin typeface="Calibri"/>
                <a:cs typeface="Calibri"/>
              </a:rPr>
              <a:t>A,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45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194945" marR="64769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195580" algn="l"/>
              </a:tabLst>
            </a:pPr>
            <a:r>
              <a:rPr sz="1600" spc="-10" dirty="0">
                <a:latin typeface="Calibri"/>
                <a:cs typeface="Calibri"/>
              </a:rPr>
              <a:t>Как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подход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 </a:t>
            </a:r>
            <a:r>
              <a:rPr sz="1600" spc="-10" dirty="0">
                <a:latin typeface="Calibri"/>
                <a:cs typeface="Calibri"/>
              </a:rPr>
              <a:t>снижению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реперфузионное лечение не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рекомендуется,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если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начала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симптомов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прошло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более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48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часов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endParaRPr sz="16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нет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дополнительных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клинических</a:t>
            </a:r>
            <a:endParaRPr sz="1600">
              <a:latin typeface="Calibri"/>
              <a:cs typeface="Calibri"/>
            </a:endParaRPr>
          </a:p>
          <a:p>
            <a:pPr marL="194945" marR="508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оснований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вмешательства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(продолжающаяся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рецидивирующая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ишемия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миокарда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симптомами,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угрожающие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жизни нарушения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ритма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сердца).</a:t>
            </a:r>
            <a:endParaRPr sz="1600">
              <a:latin typeface="Calibri"/>
              <a:cs typeface="Calibri"/>
            </a:endParaRPr>
          </a:p>
          <a:p>
            <a:pPr marL="194945">
              <a:lnSpc>
                <a:spcPct val="100000"/>
              </a:lnSpc>
              <a:spcBef>
                <a:spcPts val="5"/>
              </a:spcBef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IIIB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55664" y="1267967"/>
            <a:ext cx="5113020" cy="20624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5590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Пациентам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полным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исчезновением</a:t>
            </a:r>
            <a:endParaRPr sz="1600">
              <a:latin typeface="Calibri"/>
              <a:cs typeface="Calibri"/>
            </a:endParaRPr>
          </a:p>
          <a:p>
            <a:pPr marL="275590" marR="104139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симптомов</a:t>
            </a:r>
            <a:r>
              <a:rPr sz="1600" b="1" spc="8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600" b="1" spc="10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нормализацией</a:t>
            </a:r>
            <a:r>
              <a:rPr sz="1600" b="1" spc="9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положения</a:t>
            </a:r>
            <a:r>
              <a:rPr sz="1600" b="1" spc="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сегмента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ST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ЭКГ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без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реперфузионного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лечения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(спонтанно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или после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приема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нитроглицерина)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уменьшения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угрозы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ретромбоза</a:t>
            </a:r>
            <a:r>
              <a:rPr sz="16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рекомендована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ранняя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(в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пределах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24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часов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начала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симптомов)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КГ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libri"/>
                <a:cs typeface="Calibri"/>
              </a:rPr>
              <a:t>намерением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выполнить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4536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Первичное </a:t>
            </a:r>
            <a:r>
              <a:rPr sz="2400" spc="-10" dirty="0">
                <a:solidFill>
                  <a:srgbClr val="005DAC"/>
                </a:solidFill>
              </a:rPr>
              <a:t>чрескожное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коронарное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вмешательство</a:t>
            </a:r>
            <a:r>
              <a:rPr sz="2400" spc="-5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1/3</a:t>
            </a:r>
            <a:endParaRPr sz="2400" dirty="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32937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18415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0" dirty="0">
                <a:latin typeface="Calibri"/>
                <a:cs typeface="Calibri"/>
              </a:rPr>
              <a:t> 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первичное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ЧКВ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являетcя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предпочтительной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реперфузионной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стратегией </a:t>
            </a:r>
            <a:r>
              <a:rPr sz="1600" spc="-5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первые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12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часов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начала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развития </a:t>
            </a:r>
            <a:r>
              <a:rPr sz="1600" spc="-35" dirty="0">
                <a:latin typeface="Calibri"/>
                <a:cs typeface="Calibri"/>
              </a:rPr>
              <a:t>ИМпST,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если</a:t>
            </a:r>
            <a:endParaRPr sz="1600">
              <a:latin typeface="Calibri"/>
              <a:cs typeface="Calibri"/>
            </a:endParaRPr>
          </a:p>
          <a:p>
            <a:pPr marL="274320" marR="198755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ожидаемое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время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момента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постановки диагноза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до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проведения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проводника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 просвет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инфаркт-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связанной КА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превышает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120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минут.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39370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Рутинная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стратегия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первичного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ЧКВ</a:t>
            </a:r>
            <a:r>
              <a:rPr sz="16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ишемических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событий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рекомендована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пациентов,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поступивших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 интервале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12–48</a:t>
            </a:r>
            <a:r>
              <a:rPr sz="16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часов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endParaRPr sz="1600">
              <a:latin typeface="Calibri"/>
              <a:cs typeface="Calibri"/>
            </a:endParaRPr>
          </a:p>
          <a:p>
            <a:pPr marL="274320" marR="247777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начала симптомов </a:t>
            </a:r>
            <a:r>
              <a:rPr sz="1600" b="1" spc="-30" dirty="0">
                <a:solidFill>
                  <a:srgbClr val="244060"/>
                </a:solidFill>
                <a:latin typeface="Calibri"/>
                <a:cs typeface="Calibri"/>
              </a:rPr>
              <a:t>ИМпST. </a:t>
            </a:r>
            <a:r>
              <a:rPr sz="1600" b="1" spc="-35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IIaA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353885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marR="897255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предпочесть</a:t>
            </a:r>
            <a:r>
              <a:rPr sz="16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первичное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ЧКВ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тромболизису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снижения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риска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смерти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endParaRPr sz="1600">
              <a:latin typeface="Calibri"/>
              <a:cs typeface="Calibri"/>
            </a:endParaRPr>
          </a:p>
          <a:p>
            <a:pPr marL="275590" marR="37084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 с </a:t>
            </a:r>
            <a:r>
              <a:rPr sz="1600" b="1" spc="-30" dirty="0">
                <a:solidFill>
                  <a:srgbClr val="244060"/>
                </a:solidFill>
                <a:latin typeface="Calibri"/>
                <a:cs typeface="Calibri"/>
              </a:rPr>
              <a:t>ИМпST,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осложненным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кардиогенным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шоком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</a:t>
            </a:r>
            <a:r>
              <a:rPr sz="1600" spc="-15" dirty="0">
                <a:latin typeface="Calibri"/>
                <a:cs typeface="Calibri"/>
              </a:rPr>
              <a:t>тяжелой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сердечной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недостаточностью,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независимо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продолжительности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задержки,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связанной с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организацией ЧКВ.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5590" marR="252729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с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противопоказаниями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 </a:t>
            </a:r>
            <a:r>
              <a:rPr sz="1600" b="1" spc="-40" dirty="0">
                <a:solidFill>
                  <a:srgbClr val="244060"/>
                </a:solidFill>
                <a:latin typeface="Calibri"/>
                <a:cs typeface="Calibri"/>
              </a:rPr>
              <a:t>ТЛТ </a:t>
            </a:r>
            <a:r>
              <a:rPr sz="1600" b="1" spc="-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снижения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риска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смерти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стремиться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выполнить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ЧКВ,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даже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с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существенными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отклонениями в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соблюдении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временных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требований.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IIaB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3)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45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Первичное </a:t>
            </a:r>
            <a:r>
              <a:rPr sz="2400" spc="-10" dirty="0">
                <a:solidFill>
                  <a:srgbClr val="005DAC"/>
                </a:solidFill>
              </a:rPr>
              <a:t>чрескожное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коронарное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вмешательство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2/3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47701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indent="-183515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выполнении</a:t>
            </a:r>
            <a:r>
              <a:rPr sz="1600" spc="-5" dirty="0">
                <a:latin typeface="Calibri"/>
                <a:cs typeface="Calibri"/>
              </a:rPr>
              <a:t> первичного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endParaRPr sz="1600">
              <a:latin typeface="Calibri"/>
              <a:cs typeface="Calibri"/>
            </a:endParaRPr>
          </a:p>
          <a:p>
            <a:pPr marL="274320" marR="15049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5" dirty="0">
                <a:latin typeface="Calibri"/>
                <a:cs typeface="Calibri"/>
              </a:rPr>
              <a:t> смерти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обязательное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вмешательство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инфаркт-связанном 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сосуде.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indent="-183515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суммарного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ишемических</a:t>
            </a:r>
            <a:endParaRPr sz="1600">
              <a:latin typeface="Calibri"/>
              <a:cs typeface="Calibri"/>
            </a:endParaRPr>
          </a:p>
          <a:p>
            <a:pPr marL="274320" marR="1473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событий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(смерть,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рецидив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</a:t>
            </a:r>
            <a:r>
              <a:rPr sz="1600" spc="-15" dirty="0">
                <a:latin typeface="Calibri"/>
                <a:cs typeface="Calibri"/>
              </a:rPr>
              <a:t>необходимость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повторной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реваскуляризации)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ЧКВ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на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не-инфаркт-связанных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артериях</a:t>
            </a:r>
            <a:r>
              <a:rPr sz="16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гемодинамически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стабильных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многососудистым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поражением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(в</a:t>
            </a:r>
            <a:r>
              <a:rPr sz="1600" spc="-10" dirty="0">
                <a:latin typeface="Calibri"/>
                <a:cs typeface="Calibri"/>
              </a:rPr>
              <a:t> основном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виде этапной </a:t>
            </a:r>
            <a:r>
              <a:rPr sz="1600" spc="-10" dirty="0">
                <a:latin typeface="Calibri"/>
                <a:cs typeface="Calibri"/>
              </a:rPr>
              <a:t>процедуры,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выполненной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15" dirty="0">
                <a:latin typeface="Calibri"/>
                <a:cs typeface="Calibri"/>
              </a:rPr>
              <a:t>пределах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индексной</a:t>
            </a:r>
            <a:r>
              <a:rPr sz="1600" spc="-5" dirty="0">
                <a:latin typeface="Calibri"/>
                <a:cs typeface="Calibri"/>
              </a:rPr>
              <a:t> госпитализации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 в</a:t>
            </a:r>
            <a:r>
              <a:rPr sz="1600" spc="-10" dirty="0">
                <a:latin typeface="Calibri"/>
                <a:cs typeface="Calibri"/>
              </a:rPr>
              <a:t> ближайшие</a:t>
            </a:r>
            <a:r>
              <a:rPr sz="1600" spc="-20" dirty="0">
                <a:latin typeface="Calibri"/>
                <a:cs typeface="Calibri"/>
              </a:rPr>
              <a:t> недели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нее,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ранее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72</a:t>
            </a:r>
            <a:endParaRPr sz="1600">
              <a:latin typeface="Calibri"/>
              <a:cs typeface="Calibri"/>
            </a:endParaRPr>
          </a:p>
          <a:p>
            <a:pPr marL="274320" marR="884555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часов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первичного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вмешательства).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значениях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индекса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SYNTAX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&gt;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23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показана</a:t>
            </a:r>
            <a:endParaRPr sz="1600">
              <a:latin typeface="Calibri"/>
              <a:cs typeface="Calibri"/>
            </a:endParaRPr>
          </a:p>
          <a:p>
            <a:pPr marL="274320" marR="214629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непосредственная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или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телемедицинская 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консультация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кардиохирурга</a:t>
            </a:r>
            <a:r>
              <a:rPr sz="1600" spc="-5" dirty="0">
                <a:latin typeface="Calibri"/>
                <a:cs typeface="Calibri"/>
              </a:rPr>
              <a:t> на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предмет</a:t>
            </a:r>
            <a:r>
              <a:rPr sz="1600" spc="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проведения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операции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КШ.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IIаA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 </a:t>
            </a:r>
            <a:r>
              <a:rPr sz="1600" b="1" spc="-15" dirty="0">
                <a:latin typeface="Calibri"/>
                <a:cs typeface="Calibri"/>
              </a:rPr>
              <a:t>B,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1)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181546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marR="150495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244060"/>
                </a:solidFill>
                <a:latin typeface="Calibri"/>
                <a:cs typeface="Calibri"/>
              </a:rPr>
              <a:t>ИМпST,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осложненным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кардиогенным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шоком,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из-за</a:t>
            </a:r>
            <a:r>
              <a:rPr sz="1600" spc="-10" dirty="0">
                <a:latin typeface="Calibri"/>
                <a:cs typeface="Calibri"/>
              </a:rPr>
              <a:t> возможного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увеличения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почечной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endParaRPr sz="1600">
              <a:latin typeface="Calibri"/>
              <a:cs typeface="Calibri"/>
            </a:endParaRPr>
          </a:p>
          <a:p>
            <a:pPr marL="275590" marR="240665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воздержаться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одномоментных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многососудистых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ЧКВ,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ограничившись вмешательством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инфаркт-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связанной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артерии.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IIIB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2)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45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Первичное </a:t>
            </a:r>
            <a:r>
              <a:rPr sz="2400" spc="-10" dirty="0">
                <a:solidFill>
                  <a:srgbClr val="005DAC"/>
                </a:solidFill>
              </a:rPr>
              <a:t>чрескожное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коронарное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вмешательство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3/3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23316" y="1267967"/>
            <a:ext cx="5113020" cy="32937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129539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рецидива</a:t>
            </a:r>
            <a:r>
              <a:rPr sz="1600" spc="-5" dirty="0">
                <a:latin typeface="Calibri"/>
                <a:cs typeface="Calibri"/>
              </a:rPr>
              <a:t> ИМ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необходимости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повторной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первичном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endParaRPr sz="1600">
              <a:latin typeface="Calibri"/>
              <a:cs typeface="Calibri"/>
            </a:endParaRPr>
          </a:p>
          <a:p>
            <a:pPr marL="274320" marR="61341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предпочесть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коронарное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стентирование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баллонной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ангиопластике.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14478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рецидива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ИМ,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тромбоза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стента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необходимости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повторной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274320" marR="445134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случае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коронарного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стентирования***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 </a:t>
            </a:r>
            <a:r>
              <a:rPr sz="1600" spc="-10" dirty="0">
                <a:latin typeface="Calibri"/>
                <a:cs typeface="Calibri"/>
              </a:rPr>
              <a:t>ИМпST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использовать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СВЛ***</a:t>
            </a:r>
            <a:r>
              <a:rPr sz="16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нового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поколения.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353885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indent="-183515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5" dirty="0">
                <a:latin typeface="Calibri"/>
                <a:cs typeface="Calibri"/>
              </a:rPr>
              <a:t>Из-за</a:t>
            </a:r>
            <a:r>
              <a:rPr sz="1600" spc="-10" dirty="0">
                <a:latin typeface="Calibri"/>
                <a:cs typeface="Calibri"/>
              </a:rPr>
              <a:t> отсутствия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значимого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влияния</a:t>
            </a:r>
            <a:r>
              <a:rPr sz="1600" spc="-5" dirty="0">
                <a:latin typeface="Calibri"/>
                <a:cs typeface="Calibri"/>
              </a:rPr>
              <a:t> на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</a:t>
            </a:r>
            <a:endParaRPr sz="1600">
              <a:latin typeface="Calibri"/>
              <a:cs typeface="Calibri"/>
            </a:endParaRPr>
          </a:p>
          <a:p>
            <a:pPr marL="275590" marR="54800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ишемических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событий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возможного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увеличения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20" dirty="0">
                <a:latin typeface="Calibri"/>
                <a:cs typeface="Calibri"/>
              </a:rPr>
              <a:t> инсульта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воздержаться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рутинной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тромбаспирации.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IIIA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5590" marR="84709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0" dirty="0">
                <a:latin typeface="Calibri"/>
                <a:cs typeface="Calibri"/>
              </a:rPr>
              <a:t> 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кровотечений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осложнений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месте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сосудистого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доступа,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ЧКВ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endParaRPr sz="1600">
              <a:latin typeface="Calibri"/>
              <a:cs typeface="Calibri"/>
            </a:endParaRPr>
          </a:p>
          <a:p>
            <a:pPr marL="275590" marR="250825">
              <a:lnSpc>
                <a:spcPct val="100000"/>
              </a:lnSpc>
            </a:pP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выполнять,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используя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качестве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места доступа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лучевую,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а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не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бедренную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артерию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(в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случаях,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когда</a:t>
            </a:r>
            <a:r>
              <a:rPr sz="1600" spc="-15" dirty="0">
                <a:latin typeface="Calibri"/>
                <a:cs typeface="Calibri"/>
              </a:rPr>
              <a:t> это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технически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возможно).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662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5DAC"/>
                </a:solidFill>
              </a:rPr>
              <a:t>Тромболитическая</a:t>
            </a:r>
            <a:r>
              <a:rPr sz="2400" spc="-4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терапия</a:t>
            </a:r>
            <a:endParaRPr sz="24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4362" y="1258950"/>
          <a:ext cx="10942954" cy="504024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3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7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1612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Критерий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034">
                <a:tc>
                  <a:txBody>
                    <a:bodyPr/>
                    <a:lstStyle/>
                    <a:p>
                      <a:pPr marL="91440" marR="86995" algn="just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ТЛТ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 рекомендована для 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ИМпST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длительностью симптомов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&lt; 12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часов,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которых ожидается, что первичное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 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будет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выполнено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пределах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120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минут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постановки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диагноза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9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 marR="35560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условиях,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оправдывающих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начальную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стратегию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реперфузии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(см.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выше),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ней 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наличии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возможностей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(тромболитик,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обученный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персонал,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564515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дефибриллятор***,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средства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сердечно-легочной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реанимации),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рекомендуется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догоспитальное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данного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метода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реперфузии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888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невозможности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выполнения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сохранении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симптомов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485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признаков трансмуральной ишемии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(подъемов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сегмента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ST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ЭКГ) у 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отдельных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 c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(большая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зона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миокарда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под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угрозой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гемодинамическая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нестабильность)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смерти рекомендовано проведение тромболитической терапии через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12–24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часа 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начала 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симптомов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IIbC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072">
                <a:tc>
                  <a:txBody>
                    <a:bodyPr/>
                    <a:lstStyle/>
                    <a:p>
                      <a:pPr marL="91440" marR="70675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Всем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пациентам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получающим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тромболитик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(догоспитально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стационаре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возможности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выполнения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ЧКВ), для 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рекомендован незамедлительный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перевод</a:t>
                      </a:r>
                      <a:r>
                        <a:rPr sz="1400" b="1" spc="-5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учреждения,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реализующие</a:t>
                      </a:r>
                      <a:r>
                        <a:rPr sz="1400" b="1" spc="-5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круглосуточном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633">
                <a:tc>
                  <a:txBody>
                    <a:bodyPr/>
                    <a:lstStyle/>
                    <a:p>
                      <a:pPr marL="91440" marR="58674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случае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применения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уменьшения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предпочесть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фибринспецифичные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тромболитики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нефибринспецифичным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IIaB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1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587468" y="376423"/>
            <a:ext cx="5012690" cy="6043295"/>
            <a:chOff x="3587468" y="376423"/>
            <a:chExt cx="5012690" cy="604329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7468" y="376423"/>
              <a:ext cx="5012491" cy="60426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3508" y="481584"/>
              <a:ext cx="4824984" cy="58277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585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Выбор</a:t>
            </a:r>
            <a:r>
              <a:rPr sz="2400" spc="-6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реперфузии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316" y="1269491"/>
            <a:ext cx="10945368" cy="421538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3316" y="5661659"/>
            <a:ext cx="10945495" cy="647700"/>
          </a:xfrm>
          <a:prstGeom prst="rect">
            <a:avLst/>
          </a:prstGeom>
          <a:solidFill>
            <a:srgbClr val="548ED4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 marR="90805">
              <a:lnSpc>
                <a:spcPct val="100000"/>
              </a:lnSpc>
              <a:spcBef>
                <a:spcPts val="30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*от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первого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контакта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медицинским</a:t>
            </a:r>
            <a:r>
              <a:rPr sz="12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работником;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**предпочтительно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первые 60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мин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максимум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в первые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мин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от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первого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контакта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медицинским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работником,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предпочтительно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учреждениях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программой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выполнения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первичного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ЧКВ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24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часа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дней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неделю;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***предпочтительно</a:t>
            </a:r>
            <a:r>
              <a:rPr sz="12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догоспитальном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этапе,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течение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мин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от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постановки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диагноза;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****у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стабильных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пациентов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предпочтительно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через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2–24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часа после</a:t>
            </a:r>
            <a:r>
              <a:rPr sz="1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успешной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Calibri"/>
                <a:cs typeface="Calibri"/>
              </a:rPr>
              <a:t>ТЛТ.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667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Коронарное</a:t>
            </a:r>
            <a:r>
              <a:rPr sz="2400" spc="-6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шунтирование</a:t>
            </a:r>
            <a:endParaRPr sz="2400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4362" y="1258950"/>
          <a:ext cx="10944859" cy="4464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Критерий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3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3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3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45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3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056">
                <a:tc>
                  <a:txBody>
                    <a:bodyPr/>
                    <a:lstStyle/>
                    <a:p>
                      <a:pPr marL="91440" marR="27813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неотложное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КШ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 пациентов с 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невозможностью выполнения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ЧКВ,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но имеющих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кардиогенный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шок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тяжелую сердечную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недостаточность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IIaB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1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снижения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неотложное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КШ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пациентов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невозможностью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выполнения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 или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c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безуспешной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ЧКВ,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имеющих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продолжающуюся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рецидивирующую</a:t>
                      </a:r>
                      <a:r>
                        <a:rPr sz="1400" b="1" spc="-6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ишемию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миокарда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IIb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433">
                <a:tc>
                  <a:txBody>
                    <a:bodyPr/>
                    <a:lstStyle/>
                    <a:p>
                      <a:pPr marL="91440" marR="5441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КШ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пациентов,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подвергнутых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кардиохирургическим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операциям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связи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механическим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осложнениями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такими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как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разрыв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межжелудочковой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перегородки,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отрыв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стойкая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дисфункция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папиллярной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мышцы,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наружный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разрыв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400" b="1" spc="-5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желудочков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72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целью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снижения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рецидива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КШ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67373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осложнениях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 именно 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неудачном раскрытии стента, переломе стента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при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рецидивирующем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остром тромбозе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месте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вмешательства.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КШ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расслоении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перфорации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коронарной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артерии,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осложнение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удается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устранить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применением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эндоваскулярных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методик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IIb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352" y="1564386"/>
            <a:ext cx="11191648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pc="-5" dirty="0" err="1" smtClean="0"/>
              <a:t>Антитромботическое</a:t>
            </a:r>
            <a:r>
              <a:rPr lang="en-US" spc="-5" dirty="0" smtClean="0"/>
              <a:t> </a:t>
            </a:r>
            <a:r>
              <a:rPr lang="ru-RU" spc="-5" dirty="0" smtClean="0"/>
              <a:t>сопровождение </a:t>
            </a:r>
            <a:r>
              <a:rPr lang="ru-RU" spc="-5" dirty="0"/>
              <a:t>ТЛТ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619353" y="2051761"/>
            <a:ext cx="6704330" cy="1336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 err="1" smtClean="0">
                <a:solidFill>
                  <a:srgbClr val="FFFFFF"/>
                </a:solidFill>
                <a:cs typeface="Calibri"/>
              </a:rPr>
              <a:t>Антиагреганты</a:t>
            </a:r>
            <a:r>
              <a:rPr lang="en-US" sz="2700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2700" spc="-5" dirty="0" smtClean="0">
                <a:solidFill>
                  <a:srgbClr val="FFFFFF"/>
                </a:solidFill>
                <a:cs typeface="Calibri"/>
              </a:rPr>
              <a:t>и </a:t>
            </a:r>
            <a:r>
              <a:rPr lang="ru-RU" sz="2700" spc="-5" dirty="0">
                <a:solidFill>
                  <a:srgbClr val="FFFFFF"/>
                </a:solidFill>
                <a:cs typeface="Calibri"/>
              </a:rPr>
              <a:t>ТЛТ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Антикоагулянты и ТЛТ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99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14362" y="1258950"/>
          <a:ext cx="10944225" cy="4718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9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Антиагреганты</a:t>
                      </a:r>
                      <a:r>
                        <a:rPr sz="1400" b="1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ТЛТ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Антикоагулянты</a:t>
                      </a:r>
                      <a:r>
                        <a:rPr sz="1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ТЛТ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95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рецидива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(сердечно-сосудистая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смерть,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инсульт,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рефрактерная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ишемия,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требующая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реваскуляризации),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клопидогрел**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рекомендован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47815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пациентам</a:t>
                      </a:r>
                      <a:r>
                        <a:rPr sz="1400" b="1" spc="-5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имеющим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противопоказаний,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дополнение</a:t>
                      </a:r>
                      <a:r>
                        <a:rPr sz="1400" b="1" spc="-6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время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ТЛТ.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IB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А,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2311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рецидива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эноксапарин**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антикоагулянт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первого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выбора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(по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результатам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сравнения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НФГ**)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получивших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ТЛТ.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IA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А,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1)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852">
                <a:tc>
                  <a:txBody>
                    <a:bodyPr/>
                    <a:lstStyle/>
                    <a:p>
                      <a:pPr marL="91440" marR="1778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Тикагрелор**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прасугрел не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рекомендуются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дополнение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начала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из-за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доказательств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безопасности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такого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подхода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ИМпST.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IIIC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С,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(смерть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рецидив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ИМ) 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95885">
                        <a:lnSpc>
                          <a:spcPct val="100000"/>
                        </a:lnSpc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получивших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ТЛТ,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ингибитор Xa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фактора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свертывания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фондапаринукс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натрия.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8332">
                <a:tc>
                  <a:txBody>
                    <a:bodyPr/>
                    <a:lstStyle/>
                    <a:p>
                      <a:pPr marL="91440" marR="2946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Блокаторы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ГПРIIb/IIIa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(АТХ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группа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Антиагреганты,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кроме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гепарина)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рекомендуются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дополнение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начала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из-за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отсутствия доказательств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47879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эффективности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наличия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указаний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увеличение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ИМпST.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IIIB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B,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НФГ**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(в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виде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внутривенного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болюса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последующей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внутривенной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41529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инфузией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контролем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АЧТВ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изменением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скорости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инфузии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целью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удержания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АЧТВ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диапазоне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1,5–2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от верхней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границы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нормального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значения)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качестве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парентерального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получающих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ТЛТ.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Среди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доказанных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эффектов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такой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антикоагуляции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лучшая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проходимость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инфаркт-связанной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артерии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через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несколько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дней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введения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тромболитика.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ЕОК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IIb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latin typeface="Calibri"/>
                          <a:cs typeface="Calibri"/>
                        </a:rPr>
                        <a:t>(УУР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B,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5" dirty="0">
                          <a:latin typeface="Calibri"/>
                          <a:cs typeface="Calibri"/>
                        </a:rPr>
                        <a:t>УДД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1164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ИМ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с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20" dirty="0">
                <a:solidFill>
                  <a:srgbClr val="005DAC"/>
                </a:solidFill>
              </a:rPr>
              <a:t>подъемом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spc="-20" dirty="0">
                <a:solidFill>
                  <a:srgbClr val="005DAC"/>
                </a:solidFill>
              </a:rPr>
              <a:t>ST</a:t>
            </a:r>
            <a:endParaRPr sz="2400" dirty="0"/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005DAC"/>
                </a:solidFill>
              </a:rPr>
              <a:t>Антикоагулянты</a:t>
            </a:r>
            <a:r>
              <a:rPr sz="2400" dirty="0">
                <a:solidFill>
                  <a:srgbClr val="005DAC"/>
                </a:solidFill>
              </a:rPr>
              <a:t> и </a:t>
            </a:r>
            <a:r>
              <a:rPr sz="2400" spc="-5" dirty="0">
                <a:solidFill>
                  <a:srgbClr val="005DAC"/>
                </a:solidFill>
              </a:rPr>
              <a:t>антиагреганты</a:t>
            </a:r>
            <a:r>
              <a:rPr sz="2400" spc="1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в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дополнение</a:t>
            </a:r>
            <a:r>
              <a:rPr sz="2400" spc="1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к </a:t>
            </a:r>
            <a:r>
              <a:rPr sz="2400" spc="-50" dirty="0">
                <a:solidFill>
                  <a:srgbClr val="005DAC"/>
                </a:solidFill>
              </a:rPr>
              <a:t>ТЛТ</a:t>
            </a:r>
            <a:endParaRPr sz="2400" dirty="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30732" y="6160719"/>
            <a:ext cx="6920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Острый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инфаркт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миокарда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подъемом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сегмента ST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электрокардиограммы»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(</a:t>
            </a:r>
            <a:r>
              <a:rPr sz="1050" u="sng" spc="-5" dirty="0">
                <a:solidFill>
                  <a:srgbClr val="005DAC"/>
                </a:solidFill>
                <a:uFill>
                  <a:solidFill>
                    <a:srgbClr val="005DAC"/>
                  </a:solidFill>
                </a:uFill>
                <a:latin typeface="Calibri"/>
                <a:cs typeface="Calibri"/>
                <a:hlinkClick r:id="rId3"/>
              </a:rPr>
              <a:t>https://cr.minzdrav.gov.ru/recomend/157_4</a:t>
            </a:r>
            <a:r>
              <a:rPr sz="1050" spc="-5" dirty="0"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352" y="1564386"/>
            <a:ext cx="11191648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pc="-5" dirty="0" err="1" smtClean="0"/>
              <a:t>Антитромботическое</a:t>
            </a:r>
            <a:r>
              <a:rPr lang="en-US" spc="-5" dirty="0" smtClean="0"/>
              <a:t> </a:t>
            </a:r>
            <a:r>
              <a:rPr lang="ru-RU" spc="-5" dirty="0" smtClean="0"/>
              <a:t>сопровождение </a:t>
            </a:r>
            <a:r>
              <a:rPr lang="ru-RU" spc="-5" dirty="0"/>
              <a:t>первичного ЧКВ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619353" y="2051761"/>
            <a:ext cx="6704330" cy="1336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 err="1" smtClean="0">
                <a:solidFill>
                  <a:srgbClr val="FFFFFF"/>
                </a:solidFill>
                <a:cs typeface="Calibri"/>
              </a:rPr>
              <a:t>Антиагреганты</a:t>
            </a:r>
            <a:r>
              <a:rPr lang="en-US" sz="2700" spc="-5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ru-RU" sz="2700" spc="-5" dirty="0" smtClean="0">
                <a:solidFill>
                  <a:srgbClr val="FFFFFF"/>
                </a:solidFill>
                <a:cs typeface="Calibri"/>
              </a:rPr>
              <a:t>и </a:t>
            </a:r>
            <a:r>
              <a:rPr lang="ru-RU" sz="2700" spc="-5" dirty="0">
                <a:solidFill>
                  <a:srgbClr val="FFFFFF"/>
                </a:solidFill>
                <a:cs typeface="Calibri"/>
              </a:rPr>
              <a:t>ЧВК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Антикоагулянты и ЧВК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59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8257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Антиагреганты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и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ЧКВ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48939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4320" marR="662305" indent="-182880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планируемом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первичном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ЧКВ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пациента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суммарного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смерти,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инсульта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(по</a:t>
            </a:r>
            <a:endParaRPr sz="1300">
              <a:latin typeface="Calibri"/>
              <a:cs typeface="Calibri"/>
            </a:endParaRPr>
          </a:p>
          <a:p>
            <a:pPr marL="274320" marR="28448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сравнению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использованием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клопидогрела**)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отсутствии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(внутричерепное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кровоизлияние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прошлом,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продолжающееся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кровотечение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)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дополнение</a:t>
            </a:r>
            <a:r>
              <a:rPr sz="1300" b="1" spc="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к </a:t>
            </a:r>
            <a:r>
              <a:rPr sz="1300" b="1" spc="-20" dirty="0">
                <a:solidFill>
                  <a:srgbClr val="244060"/>
                </a:solidFill>
                <a:latin typeface="Calibri"/>
                <a:cs typeface="Calibri"/>
              </a:rPr>
              <a:t>АСК**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тикагрелор**,</a:t>
            </a:r>
            <a:r>
              <a:rPr sz="1300" b="1" spc="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назначенный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перед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во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время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ЧКВ.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IB (УУР </a:t>
            </a:r>
            <a:r>
              <a:rPr sz="1300" b="1" dirty="0">
                <a:latin typeface="Calibri"/>
                <a:cs typeface="Calibri"/>
              </a:rPr>
              <a:t>А,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74320" marR="66230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планируемом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первичном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ЧКВ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пациента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суммарного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смерти,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инсульта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(по</a:t>
            </a:r>
            <a:endParaRPr sz="1300">
              <a:latin typeface="Calibri"/>
              <a:cs typeface="Calibri"/>
            </a:endParaRPr>
          </a:p>
          <a:p>
            <a:pPr marL="274320" marR="11938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сравнению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использованием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клопидогрела**)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отсутствии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(любое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нарушение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мозгового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кровообращения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прошлом,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продолжающееся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кровотечение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)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дополнение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к 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АСК**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праcугрел,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назначенный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перед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во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время</a:t>
            </a:r>
            <a:r>
              <a:rPr sz="13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ЧКВ.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IB (УУР </a:t>
            </a:r>
            <a:r>
              <a:rPr sz="1300" b="1" dirty="0">
                <a:latin typeface="Calibri"/>
                <a:cs typeface="Calibri"/>
              </a:rPr>
              <a:t>А,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74320" marR="36576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планируемом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первичном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ЧКВ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суммарного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ишемических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событий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отсутствии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(продолжающееся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кровотечение)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дополнение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к </a:t>
            </a:r>
            <a:r>
              <a:rPr sz="1300" b="1" spc="-20" dirty="0">
                <a:solidFill>
                  <a:srgbClr val="244060"/>
                </a:solidFill>
                <a:latin typeface="Calibri"/>
                <a:cs typeface="Calibri"/>
              </a:rPr>
              <a:t>АСК**</a:t>
            </a:r>
            <a:endParaRPr sz="1300">
              <a:latin typeface="Calibri"/>
              <a:cs typeface="Calibri"/>
            </a:endParaRPr>
          </a:p>
          <a:p>
            <a:pPr marL="274320" marR="90170" algn="just">
              <a:lnSpc>
                <a:spcPct val="100000"/>
              </a:lnSpc>
            </a:pP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рекомендован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клопидогрел**,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назначением его перед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 во 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время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ЧКВ. </a:t>
            </a:r>
            <a:r>
              <a:rPr sz="1300" spc="-5" dirty="0">
                <a:latin typeface="Calibri"/>
                <a:cs typeface="Calibri"/>
              </a:rPr>
              <a:t>Основные </a:t>
            </a:r>
            <a:r>
              <a:rPr sz="1300" spc="-10" dirty="0">
                <a:latin typeface="Calibri"/>
                <a:cs typeface="Calibri"/>
              </a:rPr>
              <a:t>кандидаты </a:t>
            </a:r>
            <a:r>
              <a:rPr sz="1300" spc="-5" dirty="0">
                <a:latin typeface="Calibri"/>
                <a:cs typeface="Calibri"/>
              </a:rPr>
              <a:t>на лечение </a:t>
            </a:r>
            <a:r>
              <a:rPr sz="1300" spc="-10" dirty="0">
                <a:latin typeface="Calibri"/>
                <a:cs typeface="Calibri"/>
              </a:rPr>
              <a:t>клопидогрелом** </a:t>
            </a:r>
            <a:r>
              <a:rPr sz="1300" spc="-5" dirty="0">
                <a:latin typeface="Calibri"/>
                <a:cs typeface="Calibri"/>
              </a:rPr>
              <a:t>—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пациенты,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нуждающиеся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длительном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приеме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антикоагулянтов,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46926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5590" marR="882015">
              <a:lnSpc>
                <a:spcPct val="100000"/>
              </a:lnSpc>
              <a:spcBef>
                <a:spcPts val="270"/>
              </a:spcBef>
            </a:pP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те,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кого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по </a:t>
            </a:r>
            <a:r>
              <a:rPr sz="1300" spc="-10" dirty="0">
                <a:latin typeface="Calibri"/>
                <a:cs typeface="Calibri"/>
              </a:rPr>
              <a:t>каким-то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причинам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невозможно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лечение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тикагрелором**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или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прасугрелом.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IIaC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 C,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5)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75590" marR="531495" indent="-182880" algn="just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300" spc="-5" dirty="0">
                <a:latin typeface="Calibri"/>
                <a:cs typeface="Calibri"/>
              </a:rPr>
              <a:t>При </a:t>
            </a:r>
            <a:r>
              <a:rPr sz="1300" spc="-10" dirty="0">
                <a:latin typeface="Calibri"/>
                <a:cs typeface="Calibri"/>
              </a:rPr>
              <a:t>планируемом </a:t>
            </a:r>
            <a:r>
              <a:rPr sz="1300" spc="-5" dirty="0">
                <a:latin typeface="Calibri"/>
                <a:cs typeface="Calibri"/>
              </a:rPr>
              <a:t>первичном ЧКВ у </a:t>
            </a:r>
            <a:r>
              <a:rPr sz="1300" spc="-10" dirty="0">
                <a:latin typeface="Calibri"/>
                <a:cs typeface="Calibri"/>
              </a:rPr>
              <a:t>пациентов </a:t>
            </a:r>
            <a:r>
              <a:rPr sz="1300" spc="-5" dirty="0">
                <a:latin typeface="Calibri"/>
                <a:cs typeface="Calibri"/>
              </a:rPr>
              <a:t>с </a:t>
            </a:r>
            <a:r>
              <a:rPr sz="1300" spc="-10" dirty="0">
                <a:latin typeface="Calibri"/>
                <a:cs typeface="Calibri"/>
              </a:rPr>
              <a:t>ИМпST для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 риска тромботических осложнений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любой из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трех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доступных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блокаторов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P2Y12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рецепторов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тромбоцитов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(клопидогрел**,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#прасугрел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или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#тикагрелор**)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(АТХ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группа</a:t>
            </a:r>
            <a:r>
              <a:rPr sz="1300" spc="6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—</a:t>
            </a:r>
            <a:endParaRPr sz="1300">
              <a:latin typeface="Calibri"/>
              <a:cs typeface="Calibri"/>
            </a:endParaRPr>
          </a:p>
          <a:p>
            <a:pPr marL="275590" marR="10795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Антиагреганты,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кроме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гепарина)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виде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антитромбоцитарной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монотерапии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рекомендован</a:t>
            </a:r>
            <a:r>
              <a:rPr sz="1300" b="1" spc="6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вместо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АСК**,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25" dirty="0">
                <a:solidFill>
                  <a:srgbClr val="244060"/>
                </a:solidFill>
                <a:latin typeface="Calibri"/>
                <a:cs typeface="Calibri"/>
              </a:rPr>
              <a:t>когда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ее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применение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невозможно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из-за аллергии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других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угрожающих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жизни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плохо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переносимых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побочных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эффектов.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IIaC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C, </a:t>
            </a:r>
            <a:r>
              <a:rPr sz="1300" b="1" spc="-35" dirty="0">
                <a:latin typeface="Calibri"/>
                <a:cs typeface="Calibri"/>
              </a:rPr>
              <a:t>УДД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5)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Calibri"/>
              <a:cs typeface="Calibri"/>
            </a:endParaRPr>
          </a:p>
          <a:p>
            <a:pPr marL="275590" marR="21018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300" spc="-5" dirty="0">
                <a:latin typeface="Calibri"/>
                <a:cs typeface="Calibri"/>
              </a:rPr>
              <a:t>Для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снижения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риска/лечения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тромботических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осложнений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ЧКВ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рецидива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пациентов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 </a:t>
            </a:r>
            <a:r>
              <a:rPr sz="1300" spc="-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рекомендуется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использовать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блокаторы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ГПР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IIb/IIIa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ЧКВ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(в</a:t>
            </a:r>
            <a:endParaRPr sz="1300">
              <a:latin typeface="Calibri"/>
              <a:cs typeface="Calibri"/>
            </a:endParaRPr>
          </a:p>
          <a:p>
            <a:pPr marL="275590" marR="492125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условиях </a:t>
            </a:r>
            <a:r>
              <a:rPr sz="1300" spc="-10" dirty="0">
                <a:latin typeface="Calibri"/>
                <a:cs typeface="Calibri"/>
              </a:rPr>
              <a:t>широкого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применения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20" dirty="0">
                <a:latin typeface="Calibri"/>
                <a:cs typeface="Calibri"/>
              </a:rPr>
              <a:t>ДАТТ</a:t>
            </a:r>
            <a:r>
              <a:rPr sz="1300" b="1" spc="-20" dirty="0">
                <a:solidFill>
                  <a:srgbClr val="244060"/>
                </a:solidFill>
                <a:latin typeface="Calibri"/>
                <a:cs typeface="Calibri"/>
              </a:rPr>
              <a:t>)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только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как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аварийное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вмешательство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случае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возникновения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тромботических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осложнений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высокого,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по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мнению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оператора,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риска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их</a:t>
            </a:r>
            <a:endParaRPr sz="1300">
              <a:latin typeface="Calibri"/>
              <a:cs typeface="Calibri"/>
            </a:endParaRPr>
          </a:p>
          <a:p>
            <a:pPr marL="275590" marR="360680">
              <a:lnSpc>
                <a:spcPct val="100000"/>
              </a:lnSpc>
            </a:pP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развития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(выраженный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исходный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внутрикоронарный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тромбоз,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феномен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slow-reflow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или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no-reflow)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[36].</a:t>
            </a:r>
            <a:endParaRPr sz="13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C (УУР C,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5)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5078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ИМ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с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20" dirty="0">
                <a:solidFill>
                  <a:srgbClr val="005DAC"/>
                </a:solidFill>
              </a:rPr>
              <a:t>подъемом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spc="-20" dirty="0">
                <a:solidFill>
                  <a:srgbClr val="005DAC"/>
                </a:solidFill>
              </a:rPr>
              <a:t>ST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005DAC"/>
                </a:solidFill>
              </a:rPr>
              <a:t>Антикоагулянты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и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первичное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ЧКВ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40157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marR="262255" indent="-18288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При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первичном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ЧКВ</a:t>
            </a:r>
            <a:r>
              <a:rPr sz="1500" dirty="0">
                <a:latin typeface="Calibri"/>
                <a:cs typeface="Calibri"/>
              </a:rPr>
              <a:t> у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пациентов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ИМпST для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снижения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риска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тромботических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осложнений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крупных</a:t>
            </a:r>
            <a:endParaRPr sz="1500">
              <a:latin typeface="Calibri"/>
              <a:cs typeface="Calibri"/>
            </a:endParaRPr>
          </a:p>
          <a:p>
            <a:pPr marL="274320" marR="412750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ишемических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событий</a:t>
            </a:r>
            <a:r>
              <a:rPr sz="1500" spc="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использование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НФГ**</a:t>
            </a:r>
            <a:r>
              <a:rPr sz="15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виде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внутривенного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болюса.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5" dirty="0">
                <a:latin typeface="Calibri"/>
                <a:cs typeface="Calibri"/>
              </a:rPr>
              <a:t> IIaC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C,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320" marR="27114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ИМпST </a:t>
            </a: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5" dirty="0">
                <a:latin typeface="Calibri"/>
                <a:cs typeface="Calibri"/>
              </a:rPr>
              <a:t>первичном ЧКВ для снижения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риска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тромботических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осложнений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крупных</a:t>
            </a:r>
            <a:endParaRPr sz="1500">
              <a:latin typeface="Calibri"/>
              <a:cs typeface="Calibri"/>
            </a:endParaRPr>
          </a:p>
          <a:p>
            <a:pPr marL="274320" marR="504825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ишемических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событий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внутривенное </a:t>
            </a:r>
            <a:r>
              <a:rPr sz="1500" b="1" spc="-3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введение</a:t>
            </a:r>
            <a:r>
              <a:rPr sz="150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эноксапарина</a:t>
            </a:r>
            <a:r>
              <a:rPr sz="15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натрия**.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5" dirty="0">
                <a:latin typeface="Calibri"/>
                <a:cs typeface="Calibri"/>
              </a:rPr>
              <a:t> IIa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B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А,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320" marR="27114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У </a:t>
            </a:r>
            <a:r>
              <a:rPr sz="1500" spc="-5" dirty="0">
                <a:latin typeface="Calibri"/>
                <a:cs typeface="Calibri"/>
              </a:rPr>
              <a:t>пациентов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ИМпST </a:t>
            </a:r>
            <a:r>
              <a:rPr sz="1500" dirty="0">
                <a:latin typeface="Calibri"/>
                <a:cs typeface="Calibri"/>
              </a:rPr>
              <a:t>при </a:t>
            </a:r>
            <a:r>
              <a:rPr sz="1500" spc="-5" dirty="0">
                <a:latin typeface="Calibri"/>
                <a:cs typeface="Calibri"/>
              </a:rPr>
              <a:t>первичном ЧКВ для снижения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риска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тромботических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осложнений</a:t>
            </a:r>
            <a:r>
              <a:rPr sz="1500" spc="-1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 </a:t>
            </a:r>
            <a:r>
              <a:rPr sz="1500" spc="-5" dirty="0">
                <a:latin typeface="Calibri"/>
                <a:cs typeface="Calibri"/>
              </a:rPr>
              <a:t>крупных</a:t>
            </a:r>
            <a:endParaRPr sz="1500">
              <a:latin typeface="Calibri"/>
              <a:cs typeface="Calibri"/>
            </a:endParaRPr>
          </a:p>
          <a:p>
            <a:pPr marL="274320" marR="504825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ишемических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событий</a:t>
            </a:r>
            <a:r>
              <a:rPr sz="1500" spc="25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внутривенное </a:t>
            </a:r>
            <a:r>
              <a:rPr sz="1500" b="1" spc="-3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введение</a:t>
            </a:r>
            <a:r>
              <a:rPr sz="1500" b="1" spc="-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бивалирудина.</a:t>
            </a:r>
            <a:endParaRPr sz="15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5" dirty="0">
                <a:latin typeface="Calibri"/>
                <a:cs typeface="Calibri"/>
              </a:rPr>
              <a:t> IIaB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10" dirty="0">
                <a:latin typeface="Calibri"/>
                <a:cs typeface="Calibri"/>
              </a:rPr>
              <a:t>А,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4140" y="1267967"/>
            <a:ext cx="5111750" cy="40157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955" marR="784860" indent="-182880" algn="just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dirty="0">
                <a:latin typeface="Calibri"/>
                <a:cs typeface="Calibri"/>
              </a:rPr>
              <a:t>В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случае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выполнения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первичного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ЧКВ</a:t>
            </a:r>
            <a:r>
              <a:rPr sz="1500" dirty="0">
                <a:latin typeface="Calibri"/>
                <a:cs typeface="Calibri"/>
              </a:rPr>
              <a:t> у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пациента,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получившего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до ЧКВ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фондапаринукс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натрия,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для</a:t>
            </a:r>
            <a:endParaRPr sz="1500">
              <a:latin typeface="Calibri"/>
              <a:cs typeface="Calibri"/>
            </a:endParaRPr>
          </a:p>
          <a:p>
            <a:pPr marL="274955" marR="104775" algn="just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снижения </a:t>
            </a:r>
            <a:r>
              <a:rPr sz="1500" spc="-10" dirty="0">
                <a:latin typeface="Calibri"/>
                <a:cs typeface="Calibri"/>
              </a:rPr>
              <a:t>риска </a:t>
            </a:r>
            <a:r>
              <a:rPr sz="1500" spc="-5" dirty="0">
                <a:latin typeface="Calibri"/>
                <a:cs typeface="Calibri"/>
              </a:rPr>
              <a:t>тромботических осложнений ЧКВ </a:t>
            </a:r>
            <a:r>
              <a:rPr sz="1500" dirty="0">
                <a:latin typeface="Calibri"/>
                <a:cs typeface="Calibri"/>
              </a:rPr>
              <a:t>в </a:t>
            </a:r>
            <a:r>
              <a:rPr sz="1500" spc="-10" dirty="0">
                <a:latin typeface="Calibri"/>
                <a:cs typeface="Calibri"/>
              </a:rPr>
              <a:t>связи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с </a:t>
            </a:r>
            <a:r>
              <a:rPr sz="1500" spc="-5" dirty="0">
                <a:latin typeface="Calibri"/>
                <a:cs typeface="Calibri"/>
              </a:rPr>
              <a:t>процедурой </a:t>
            </a:r>
            <a:r>
              <a:rPr sz="1500" spc="-10" dirty="0">
                <a:latin typeface="Calibri"/>
                <a:cs typeface="Calibri"/>
              </a:rPr>
              <a:t>рекомендуется вводить </a:t>
            </a:r>
            <a:r>
              <a:rPr sz="1500" dirty="0">
                <a:latin typeface="Calibri"/>
                <a:cs typeface="Calibri"/>
              </a:rPr>
              <a:t>стандартный </a:t>
            </a:r>
            <a:r>
              <a:rPr sz="1500" spc="-10" dirty="0">
                <a:latin typeface="Calibri"/>
                <a:cs typeface="Calibri"/>
              </a:rPr>
              <a:t>болюс </a:t>
            </a:r>
            <a:r>
              <a:rPr sz="1500" spc="-33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НФГ**</a:t>
            </a:r>
            <a:r>
              <a:rPr sz="1500" spc="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(не </a:t>
            </a:r>
            <a:r>
              <a:rPr sz="1500" spc="-10" dirty="0">
                <a:latin typeface="Calibri"/>
                <a:cs typeface="Calibri"/>
              </a:rPr>
              <a:t>рекомендуется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выполнять</a:t>
            </a:r>
            <a:r>
              <a:rPr sz="1500" spc="-4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ЧКВ</a:t>
            </a:r>
            <a:r>
              <a:rPr sz="1500" spc="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на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фоне</a:t>
            </a:r>
            <a:endParaRPr sz="1500">
              <a:latin typeface="Calibri"/>
              <a:cs typeface="Calibri"/>
            </a:endParaRPr>
          </a:p>
          <a:p>
            <a:pPr marL="274955" algn="just">
              <a:lnSpc>
                <a:spcPct val="100000"/>
              </a:lnSpc>
            </a:pPr>
            <a:r>
              <a:rPr sz="1500" spc="-10" dirty="0">
                <a:latin typeface="Calibri"/>
                <a:cs typeface="Calibri"/>
              </a:rPr>
              <a:t>антикоагуляции</a:t>
            </a:r>
            <a:r>
              <a:rPr sz="1500" spc="-20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только</a:t>
            </a:r>
            <a:r>
              <a:rPr sz="1500" spc="-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фондапаринуксом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натрия).</a:t>
            </a:r>
            <a:endParaRPr sz="1500">
              <a:latin typeface="Calibri"/>
              <a:cs typeface="Calibri"/>
            </a:endParaRPr>
          </a:p>
          <a:p>
            <a:pPr marL="274955" algn="just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5" dirty="0">
                <a:latin typeface="Calibri"/>
                <a:cs typeface="Calibri"/>
              </a:rPr>
              <a:t> IIa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B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15" dirty="0">
                <a:latin typeface="Calibri"/>
                <a:cs typeface="Calibri"/>
              </a:rPr>
              <a:t>B,</a:t>
            </a:r>
            <a:r>
              <a:rPr sz="1500" b="1" spc="-5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2)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274955" marR="246379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500" spc="-5" dirty="0">
                <a:latin typeface="Calibri"/>
                <a:cs typeface="Calibri"/>
              </a:rPr>
              <a:t>Из-за неоправданного увеличения риска кровотечений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b="1" spc="-15" dirty="0">
                <a:solidFill>
                  <a:srgbClr val="244060"/>
                </a:solidFill>
                <a:latin typeface="Calibri"/>
                <a:cs typeface="Calibri"/>
              </a:rPr>
              <a:t>продолжение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антикоагуляции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 после</a:t>
            </a:r>
            <a:r>
              <a:rPr sz="15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успешного</a:t>
            </a:r>
            <a:r>
              <a:rPr sz="15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ЧКВ</a:t>
            </a:r>
            <a:r>
              <a:rPr sz="15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не </a:t>
            </a:r>
            <a:r>
              <a:rPr sz="1500" b="1" spc="-3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рекомендуется,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если </a:t>
            </a:r>
            <a:r>
              <a:rPr sz="1500" b="1" spc="-10" dirty="0">
                <a:solidFill>
                  <a:srgbClr val="244060"/>
                </a:solidFill>
                <a:latin typeface="Calibri"/>
                <a:cs typeface="Calibri"/>
              </a:rPr>
              <a:t>только </a:t>
            </a:r>
            <a:r>
              <a:rPr sz="1500" b="1" spc="-5" dirty="0">
                <a:solidFill>
                  <a:srgbClr val="244060"/>
                </a:solidFill>
                <a:latin typeface="Calibri"/>
                <a:cs typeface="Calibri"/>
              </a:rPr>
              <a:t>нет других оснований </a:t>
            </a:r>
            <a:r>
              <a:rPr sz="1500" spc="-5" dirty="0">
                <a:latin typeface="Calibri"/>
                <a:cs typeface="Calibri"/>
              </a:rPr>
              <a:t>для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лечебной (фибрилляция </a:t>
            </a:r>
            <a:r>
              <a:rPr sz="1500" spc="-10" dirty="0">
                <a:latin typeface="Calibri"/>
                <a:cs typeface="Calibri"/>
              </a:rPr>
              <a:t>предсердий, </a:t>
            </a:r>
            <a:r>
              <a:rPr sz="1500" spc="-5" dirty="0">
                <a:latin typeface="Calibri"/>
                <a:cs typeface="Calibri"/>
              </a:rPr>
              <a:t>тромбоз полости </a:t>
            </a:r>
            <a:r>
              <a:rPr sz="1500" dirty="0">
                <a:latin typeface="Calibri"/>
                <a:cs typeface="Calibri"/>
              </a:rPr>
              <a:t> </a:t>
            </a:r>
            <a:r>
              <a:rPr sz="1500" spc="-10" dirty="0">
                <a:latin typeface="Calibri"/>
                <a:cs typeface="Calibri"/>
              </a:rPr>
              <a:t>левого</a:t>
            </a:r>
            <a:r>
              <a:rPr sz="1500" spc="-3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желудочка,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венозный</a:t>
            </a:r>
            <a:r>
              <a:rPr sz="1500" spc="-1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тромбоз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или</a:t>
            </a:r>
            <a:r>
              <a:rPr sz="1500" spc="-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ТЭЛА) </a:t>
            </a:r>
            <a:r>
              <a:rPr sz="1500" dirty="0">
                <a:latin typeface="Calibri"/>
                <a:cs typeface="Calibri"/>
              </a:rPr>
              <a:t>или</a:t>
            </a:r>
            <a:endParaRPr sz="1500">
              <a:latin typeface="Calibri"/>
              <a:cs typeface="Calibri"/>
            </a:endParaRPr>
          </a:p>
          <a:p>
            <a:pPr marL="274955" marR="212090">
              <a:lnSpc>
                <a:spcPct val="100000"/>
              </a:lnSpc>
            </a:pPr>
            <a:r>
              <a:rPr sz="1500" spc="-5" dirty="0">
                <a:latin typeface="Calibri"/>
                <a:cs typeface="Calibri"/>
              </a:rPr>
              <a:t>профилактической </a:t>
            </a:r>
            <a:r>
              <a:rPr sz="1500" spc="-10" dirty="0">
                <a:latin typeface="Calibri"/>
                <a:cs typeface="Calibri"/>
              </a:rPr>
              <a:t>(тяжелая </a:t>
            </a:r>
            <a:r>
              <a:rPr sz="1500" spc="-5" dirty="0">
                <a:latin typeface="Calibri"/>
                <a:cs typeface="Calibri"/>
              </a:rPr>
              <a:t>сердечная </a:t>
            </a:r>
            <a:r>
              <a:rPr sz="1500" spc="-10" dirty="0">
                <a:latin typeface="Calibri"/>
                <a:cs typeface="Calibri"/>
              </a:rPr>
              <a:t>недостаточность, </a:t>
            </a:r>
            <a:r>
              <a:rPr sz="1500" spc="-325" dirty="0">
                <a:latin typeface="Calibri"/>
                <a:cs typeface="Calibri"/>
              </a:rPr>
              <a:t> </a:t>
            </a:r>
            <a:r>
              <a:rPr sz="1500" spc="-5" dirty="0">
                <a:latin typeface="Calibri"/>
                <a:cs typeface="Calibri"/>
              </a:rPr>
              <a:t>ограниченная подвижность пациента) </a:t>
            </a:r>
            <a:r>
              <a:rPr sz="1500" spc="-10" dirty="0">
                <a:latin typeface="Calibri"/>
                <a:cs typeface="Calibri"/>
              </a:rPr>
              <a:t>антикоагуляции </a:t>
            </a:r>
            <a:r>
              <a:rPr sz="1500" spc="-5" dirty="0">
                <a:latin typeface="Calibri"/>
                <a:cs typeface="Calibri"/>
              </a:rPr>
              <a:t> [36].</a:t>
            </a:r>
            <a:endParaRPr sz="15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500" b="1" spc="-15" dirty="0">
                <a:latin typeface="Calibri"/>
                <a:cs typeface="Calibri"/>
              </a:rPr>
              <a:t>ЕОК</a:t>
            </a:r>
            <a:r>
              <a:rPr sz="1500" b="1" spc="-10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IIIC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(УУР</a:t>
            </a:r>
            <a:r>
              <a:rPr sz="1500" b="1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C,</a:t>
            </a:r>
            <a:r>
              <a:rPr sz="1500" b="1" spc="-20" dirty="0">
                <a:latin typeface="Calibri"/>
                <a:cs typeface="Calibri"/>
              </a:rPr>
              <a:t> </a:t>
            </a:r>
            <a:r>
              <a:rPr sz="1500" b="1" spc="-40" dirty="0">
                <a:latin typeface="Calibri"/>
                <a:cs typeface="Calibri"/>
              </a:rPr>
              <a:t>УДД</a:t>
            </a:r>
            <a:r>
              <a:rPr sz="1500" b="1" spc="5" dirty="0">
                <a:latin typeface="Calibri"/>
                <a:cs typeface="Calibri"/>
              </a:rPr>
              <a:t> </a:t>
            </a:r>
            <a:r>
              <a:rPr sz="1500" b="1" spc="-5" dirty="0">
                <a:latin typeface="Calibri"/>
                <a:cs typeface="Calibri"/>
              </a:rPr>
              <a:t>5)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732" y="6160719"/>
            <a:ext cx="69208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5" dirty="0">
                <a:latin typeface="Calibri"/>
                <a:cs typeface="Calibri"/>
              </a:rPr>
              <a:t>Острый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инфаркт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миокарда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подъемом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сегмента ST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электрокардиограммы»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(</a:t>
            </a:r>
            <a:r>
              <a:rPr sz="1050" u="sng" spc="-5" dirty="0">
                <a:solidFill>
                  <a:srgbClr val="005DAC"/>
                </a:solidFill>
                <a:uFill>
                  <a:solidFill>
                    <a:srgbClr val="005DAC"/>
                  </a:solidFill>
                </a:uFill>
                <a:latin typeface="Calibri"/>
                <a:cs typeface="Calibri"/>
                <a:hlinkClick r:id="rId3"/>
              </a:rPr>
              <a:t>https://cr.minzdrav.gov.ru/recomend/157_4</a:t>
            </a:r>
            <a:r>
              <a:rPr sz="1050" spc="-5" dirty="0">
                <a:latin typeface="Calibri"/>
                <a:cs typeface="Calibri"/>
              </a:rPr>
              <a:t>)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353" y="1023620"/>
            <a:ext cx="726503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Медикаментозное</a:t>
            </a:r>
            <a:r>
              <a:rPr spc="15" dirty="0"/>
              <a:t> </a:t>
            </a:r>
            <a:r>
              <a:rPr dirty="0"/>
              <a:t>лечение</a:t>
            </a:r>
            <a:r>
              <a:rPr spc="30" dirty="0"/>
              <a:t> </a:t>
            </a:r>
            <a:r>
              <a:rPr spc="-5" dirty="0"/>
              <a:t>заболевания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9353" y="1510995"/>
            <a:ext cx="8466455" cy="4222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>
              <a:latin typeface="Calibri"/>
              <a:cs typeface="Calibri"/>
            </a:endParaRPr>
          </a:p>
          <a:p>
            <a:pPr marR="5062855">
              <a:lnSpc>
                <a:spcPct val="100000"/>
              </a:lnSpc>
              <a:spcBef>
                <a:spcPts val="35"/>
              </a:spcBef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Обезболивание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Коррекция гипоксемии </a:t>
            </a:r>
            <a:r>
              <a:rPr sz="2700" spc="-6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Нитраты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Бета-адреноблокаторы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Блокаторы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кальциевых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каналов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Блокаторы</a:t>
            </a:r>
            <a:r>
              <a:rPr sz="27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ренин-ангиотензин-альдостероновой</a:t>
            </a:r>
            <a:r>
              <a:rPr sz="2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системы </a:t>
            </a:r>
            <a:r>
              <a:rPr sz="2700" spc="-5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Липидснижающая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терапия</a:t>
            </a:r>
            <a:endParaRPr sz="2700">
              <a:latin typeface="Calibri"/>
              <a:cs typeface="Calibri"/>
            </a:endParaRPr>
          </a:p>
          <a:p>
            <a:pPr marR="3582670">
              <a:lnSpc>
                <a:spcPct val="100000"/>
              </a:lnSpc>
              <a:spcBef>
                <a:spcPts val="5"/>
              </a:spcBef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Антитромбоцитарные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препараты </a:t>
            </a:r>
            <a:r>
              <a:rPr sz="2700" spc="-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Антикоагулянтная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терапия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117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Обезболивание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13233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indent="-183515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устранения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боли,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15" dirty="0">
                <a:latin typeface="Calibri"/>
                <a:cs typeface="Calibri"/>
              </a:rPr>
              <a:t>целью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седации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endParaRPr sz="1600">
              <a:latin typeface="Calibri"/>
              <a:cs typeface="Calibri"/>
            </a:endParaRPr>
          </a:p>
          <a:p>
            <a:pPr marL="274320" marR="13081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симпатической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активности,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приводящей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 </a:t>
            </a:r>
            <a:r>
              <a:rPr sz="1600" spc="-10" dirty="0">
                <a:latin typeface="Calibri"/>
                <a:cs typeface="Calibri"/>
              </a:rPr>
              <a:t>тахикардии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повышению</a:t>
            </a:r>
            <a:r>
              <a:rPr sz="1600" spc="10" dirty="0">
                <a:latin typeface="Calibri"/>
                <a:cs typeface="Calibri"/>
              </a:rPr>
              <a:t> АД,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 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внутривенное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введение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морфина**.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IIaB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C;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4)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72428" y="1267967"/>
            <a:ext cx="5111750" cy="107759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marR="156210" indent="-182880" algn="just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При наличии </a:t>
            </a:r>
            <a:r>
              <a:rPr sz="1600" spc="-10" dirty="0">
                <a:latin typeface="Calibri"/>
                <a:cs typeface="Calibri"/>
              </a:rPr>
              <a:t>признаков выраженного беспокойства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возбуждения </a:t>
            </a:r>
            <a:r>
              <a:rPr sz="1600" spc="-10" dirty="0">
                <a:latin typeface="Calibri"/>
                <a:cs typeface="Calibri"/>
              </a:rPr>
              <a:t>для </a:t>
            </a:r>
            <a:r>
              <a:rPr sz="1600" spc="-5" dirty="0">
                <a:latin typeface="Calibri"/>
                <a:cs typeface="Calibri"/>
              </a:rPr>
              <a:t>их устранения у пациентов с </a:t>
            </a:r>
            <a:r>
              <a:rPr sz="1600" spc="-10" dirty="0">
                <a:latin typeface="Calibri"/>
                <a:cs typeface="Calibri"/>
              </a:rPr>
              <a:t>ИМпST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назначение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транквилизаторов.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IIaC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3272028"/>
            <a:ext cx="12192000" cy="67310"/>
          </a:xfrm>
          <a:custGeom>
            <a:avLst/>
            <a:gdLst/>
            <a:ahLst/>
            <a:cxnLst/>
            <a:rect l="l" t="t" r="r" b="b"/>
            <a:pathLst>
              <a:path w="12192000" h="67310">
                <a:moveTo>
                  <a:pt x="12192000" y="0"/>
                </a:moveTo>
                <a:lnTo>
                  <a:pt x="0" y="0"/>
                </a:lnTo>
                <a:lnTo>
                  <a:pt x="0" y="67055"/>
                </a:lnTo>
                <a:lnTo>
                  <a:pt x="12192000" y="6705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6653" y="3353816"/>
            <a:ext cx="3138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Коррекция</a:t>
            </a:r>
            <a:r>
              <a:rPr sz="2400" b="1" spc="-5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гипоксемии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3316" y="4559808"/>
            <a:ext cx="5113020" cy="13233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4320" indent="-183515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Пациентам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наличии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гипоксемии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(SaO</a:t>
            </a:r>
            <a:r>
              <a:rPr sz="1575" b="1" baseline="-21164" dirty="0">
                <a:solidFill>
                  <a:srgbClr val="244060"/>
                </a:solidFill>
                <a:latin typeface="Calibri"/>
                <a:cs typeface="Calibri"/>
              </a:rPr>
              <a:t>2</a:t>
            </a:r>
            <a:r>
              <a:rPr sz="1575" b="1" spc="209" baseline="-211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&lt;</a:t>
            </a:r>
            <a:endParaRPr sz="1600">
              <a:latin typeface="Calibri"/>
              <a:cs typeface="Calibri"/>
            </a:endParaRPr>
          </a:p>
          <a:p>
            <a:pPr marL="274320" marR="668020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90%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PaO</a:t>
            </a:r>
            <a:r>
              <a:rPr sz="1575" b="1" spc="-15" baseline="-21164" dirty="0">
                <a:solidFill>
                  <a:srgbClr val="244060"/>
                </a:solidFill>
                <a:latin typeface="Calibri"/>
                <a:cs typeface="Calibri"/>
              </a:rPr>
              <a:t>2</a:t>
            </a:r>
            <a:r>
              <a:rPr sz="1575" b="1" spc="195" baseline="-2116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&lt;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60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мм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рт.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ст.)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spc="-5" dirty="0">
                <a:latin typeface="Calibri"/>
                <a:cs typeface="Calibri"/>
              </a:rPr>
              <a:t> ее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устранения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показано</a:t>
            </a:r>
            <a:r>
              <a:rPr sz="1600" spc="-5" dirty="0">
                <a:latin typeface="Calibri"/>
                <a:cs typeface="Calibri"/>
              </a:rPr>
              <a:t> ингаляторное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введение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кислорода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(оксигенотерапия).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72428" y="4559808"/>
            <a:ext cx="5111750" cy="13233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655" rIns="0" bIns="0" rtlCol="0">
            <a:spAutoFit/>
          </a:bodyPr>
          <a:lstStyle/>
          <a:p>
            <a:pPr marL="275590" marR="139065" indent="-182880">
              <a:lnSpc>
                <a:spcPct val="100000"/>
              </a:lnSpc>
              <a:spcBef>
                <a:spcPts val="265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600" spc="-5" dirty="0">
                <a:latin typeface="Calibri"/>
                <a:cs typeface="Calibri"/>
              </a:rPr>
              <a:t>Из-за </a:t>
            </a:r>
            <a:r>
              <a:rPr sz="1600" spc="-10" dirty="0">
                <a:latin typeface="Calibri"/>
                <a:cs typeface="Calibri"/>
              </a:rPr>
              <a:t>отсутствия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положительных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эффектов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течение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болезни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ингаляторное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введение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кислорода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(оксигенотерапия)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показано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пациентам</a:t>
            </a:r>
            <a:r>
              <a:rPr sz="1600" b="1" spc="-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endParaRPr sz="1600">
              <a:latin typeface="Calibri"/>
              <a:cs typeface="Calibri"/>
            </a:endParaRPr>
          </a:p>
          <a:p>
            <a:pPr marL="275590" marR="37973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уровнем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сатурации крови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кислородом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выше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90%.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IIIB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10" dirty="0">
                <a:latin typeface="Calibri"/>
                <a:cs typeface="Calibri"/>
              </a:rPr>
              <a:t> А,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23316" y="1053083"/>
            <a:ext cx="5113020" cy="8915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4320" marR="831850" indent="-182880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Из-за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отсутствия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доказательств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эффективности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рутинное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назначение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нитратов</a:t>
            </a:r>
            <a:r>
              <a:rPr sz="1300" b="1" spc="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виде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внутривенной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инфузии,</a:t>
            </a:r>
            <a:endParaRPr sz="1300">
              <a:latin typeface="Calibri"/>
              <a:cs typeface="Calibri"/>
            </a:endParaRPr>
          </a:p>
          <a:p>
            <a:pPr marL="274320" marR="212090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трансдермально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или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перорально,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не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рекомендуется.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IIIB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А,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16" y="4215384"/>
            <a:ext cx="5113020" cy="22936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5560" rIns="0" bIns="0" rtlCol="0">
            <a:spAutoFit/>
          </a:bodyPr>
          <a:lstStyle/>
          <a:p>
            <a:pPr marL="274320" marR="161290" indent="-182880">
              <a:lnSpc>
                <a:spcPct val="100000"/>
              </a:lnSpc>
              <a:spcBef>
                <a:spcPts val="28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Пациентам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высоким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АД,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сохраняющейся</a:t>
            </a:r>
            <a:r>
              <a:rPr sz="1300" b="1" spc="5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ишемией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миокарда,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тахикардией,</a:t>
            </a:r>
            <a:r>
              <a:rPr sz="1300" b="1" spc="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не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имеющим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признаков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острой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СН,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контроля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за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ишемией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рекомендуется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внутривенное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введение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 бета-адреноблокатора.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B (УУР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А,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35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marL="274320" marR="30607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Всем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30" dirty="0">
                <a:solidFill>
                  <a:srgbClr val="244060"/>
                </a:solidFill>
                <a:latin typeface="Calibri"/>
                <a:cs typeface="Calibri"/>
              </a:rPr>
              <a:t>ИМпST,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не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имеющим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противопоказаний,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осложнений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улучшения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прогноза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6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пероральный</a:t>
            </a:r>
            <a:r>
              <a:rPr sz="1300" b="1" spc="5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прием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бета-адреноблокаторов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[124].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IIaB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В,</a:t>
            </a:r>
            <a:r>
              <a:rPr sz="1300" b="1" spc="-1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1)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1759" y="4215384"/>
            <a:ext cx="5111750" cy="10928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5560" rIns="0" bIns="0" rtlCol="0">
            <a:spAutoFit/>
          </a:bodyPr>
          <a:lstStyle/>
          <a:p>
            <a:pPr marL="274320" marR="327660" indent="-182880">
              <a:lnSpc>
                <a:spcPct val="100000"/>
              </a:lnSpc>
              <a:spcBef>
                <a:spcPts val="28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Для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уменьшения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при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СН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сниженной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ФВ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ЛЖ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(&lt;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40%)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6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пероральный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прием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бета- 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адреноблокаторов</a:t>
            </a:r>
            <a:r>
              <a:rPr sz="1300" b="1" spc="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без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внутренней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симпатомиметической </a:t>
            </a:r>
            <a:r>
              <a:rPr sz="1300" spc="-5" dirty="0">
                <a:latin typeface="Calibri"/>
                <a:cs typeface="Calibri"/>
              </a:rPr>
              <a:t> активности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[131,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132].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IA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A,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35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1)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53" y="64388"/>
            <a:ext cx="9677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5DAC"/>
                </a:solidFill>
              </a:rPr>
              <a:t>Ни</a:t>
            </a:r>
            <a:r>
              <a:rPr sz="2000" spc="-10" dirty="0">
                <a:solidFill>
                  <a:srgbClr val="005DAC"/>
                </a:solidFill>
              </a:rPr>
              <a:t>т</a:t>
            </a:r>
            <a:r>
              <a:rPr sz="2000" dirty="0">
                <a:solidFill>
                  <a:srgbClr val="005DAC"/>
                </a:solidFill>
              </a:rPr>
              <a:t>р</a:t>
            </a:r>
            <a:r>
              <a:rPr sz="2000" spc="-15" dirty="0">
                <a:solidFill>
                  <a:srgbClr val="005DAC"/>
                </a:solidFill>
              </a:rPr>
              <a:t>а</a:t>
            </a:r>
            <a:r>
              <a:rPr sz="2000" dirty="0">
                <a:solidFill>
                  <a:srgbClr val="005DAC"/>
                </a:solidFill>
              </a:rPr>
              <a:t>ты</a:t>
            </a:r>
            <a:endParaRPr sz="2000"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6653" y="3229482"/>
            <a:ext cx="26117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Бета-адреноблокаторы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144011"/>
            <a:ext cx="12192000" cy="68580"/>
          </a:xfrm>
          <a:custGeom>
            <a:avLst/>
            <a:gdLst/>
            <a:ahLst/>
            <a:cxnLst/>
            <a:rect l="l" t="t" r="r" b="b"/>
            <a:pathLst>
              <a:path w="12192000" h="68580">
                <a:moveTo>
                  <a:pt x="12192000" y="0"/>
                </a:moveTo>
                <a:lnTo>
                  <a:pt x="0" y="0"/>
                </a:lnTo>
                <a:lnTo>
                  <a:pt x="0" y="68579"/>
                </a:lnTo>
                <a:lnTo>
                  <a:pt x="12192000" y="685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70903" y="1053083"/>
            <a:ext cx="5111750" cy="16935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4955" indent="-183515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5590" algn="l"/>
              </a:tabLst>
            </a:pP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Внутривенная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инфузия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нитратов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(нитроглицерина**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или</a:t>
            </a:r>
            <a:endParaRPr sz="1300">
              <a:latin typeface="Calibri"/>
              <a:cs typeface="Calibri"/>
            </a:endParaRPr>
          </a:p>
          <a:p>
            <a:pPr marL="274955" marR="111125">
              <a:lnSpc>
                <a:spcPct val="100000"/>
              </a:lnSpc>
            </a:pPr>
            <a:r>
              <a:rPr sz="1300" spc="-5" dirty="0">
                <a:latin typeface="Calibri"/>
                <a:cs typeface="Calibri"/>
              </a:rPr>
              <a:t>изосорбида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динитрата**)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6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симптоматического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лечения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продолжающейся</a:t>
            </a:r>
            <a:r>
              <a:rPr sz="1300" b="1" spc="6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ишемией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миокарда,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артериальной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гипертензией,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СН. </a:t>
            </a:r>
            <a:r>
              <a:rPr sz="1300" spc="-15" dirty="0">
                <a:latin typeface="Calibri"/>
                <a:cs typeface="Calibri"/>
              </a:rPr>
              <a:t>Условие: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отсутствие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(артериальная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гипотония,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ИМ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ПЖ,</a:t>
            </a:r>
            <a:endParaRPr sz="1300">
              <a:latin typeface="Calibri"/>
              <a:cs typeface="Calibri"/>
            </a:endParaRPr>
          </a:p>
          <a:p>
            <a:pPr marL="274955" marR="1273175">
              <a:lnSpc>
                <a:spcPct val="100000"/>
              </a:lnSpc>
              <a:spcBef>
                <a:spcPts val="5"/>
              </a:spcBef>
            </a:pPr>
            <a:r>
              <a:rPr sz="1300" spc="-10" dirty="0">
                <a:latin typeface="Calibri"/>
                <a:cs typeface="Calibri"/>
              </a:rPr>
              <a:t>использование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ингибиторов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фосфодиэстеразы</a:t>
            </a:r>
            <a:r>
              <a:rPr sz="1300" spc="5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V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предшествующие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48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часов).</a:t>
            </a:r>
            <a:endParaRPr sz="13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IC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B,</a:t>
            </a:r>
            <a:r>
              <a:rPr sz="1300" b="1" spc="-1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61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Состав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рабочей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группы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1/2</a:t>
            </a:r>
            <a:endParaRPr sz="24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4362" y="1258950"/>
          <a:ext cx="5472430" cy="315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72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961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Президиум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рабочей</a:t>
                      </a:r>
                      <a:r>
                        <a:rPr sz="1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группы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Аверков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О.В.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—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сопредседатель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Дупляков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Д.В.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(Самара)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961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Гиляров</a:t>
                      </a:r>
                      <a:r>
                        <a:rPr sz="1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М.Ю.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Новикова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Н.А.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Шахнович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45" dirty="0">
                          <a:latin typeface="Calibri"/>
                          <a:cs typeface="Calibri"/>
                        </a:rPr>
                        <a:t>Р.М.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(Москва)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сопредседатель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961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к.м.н.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Яковлев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А.Н.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(Санкт-Петербург)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3316" y="1053083"/>
            <a:ext cx="5113020" cy="8915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4320" marR="525780" indent="-182880" algn="just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Из-за отсутствия </a:t>
            </a:r>
            <a:r>
              <a:rPr sz="1300" spc="-10" dirty="0">
                <a:latin typeface="Calibri"/>
                <a:cs typeface="Calibri"/>
              </a:rPr>
              <a:t>доказательств </a:t>
            </a:r>
            <a:r>
              <a:rPr sz="1300" spc="-5" dirty="0">
                <a:latin typeface="Calibri"/>
                <a:cs typeface="Calibri"/>
              </a:rPr>
              <a:t>эффективности у </a:t>
            </a:r>
            <a:r>
              <a:rPr sz="1300" spc="-10" dirty="0">
                <a:latin typeface="Calibri"/>
                <a:cs typeface="Calibri"/>
              </a:rPr>
              <a:t>пациентов </a:t>
            </a:r>
            <a:r>
              <a:rPr sz="1300" spc="-5" dirty="0">
                <a:latin typeface="Calibri"/>
                <a:cs typeface="Calibri"/>
              </a:rPr>
              <a:t>с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не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рутинное назначение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блокаторов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кальциевых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каналов.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IIIA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dirty="0">
                <a:latin typeface="Calibri"/>
                <a:cs typeface="Calibri"/>
              </a:rPr>
              <a:t> А,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1)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55664" y="1053083"/>
            <a:ext cx="5111750" cy="10928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290" rIns="0" bIns="0" rtlCol="0">
            <a:spAutoFit/>
          </a:bodyPr>
          <a:lstStyle/>
          <a:p>
            <a:pPr marL="274320" marR="103505" indent="-183515">
              <a:lnSpc>
                <a:spcPct val="100000"/>
              </a:lnSpc>
              <a:spcBef>
                <a:spcPts val="27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непереносимости</a:t>
            </a:r>
            <a:r>
              <a:rPr sz="1300" b="1" spc="7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бета-адреноблокаторов</a:t>
            </a:r>
            <a:r>
              <a:rPr sz="1300" b="1" spc="7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контроля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за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ишемией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5" dirty="0">
                <a:latin typeface="Calibri"/>
                <a:cs typeface="Calibri"/>
              </a:rPr>
              <a:t>миокарда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рекомендуется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рассмотреть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назначение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верапамила**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пациентов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без СН,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без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сниженной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ФВ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ЛЖ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 без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других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IIb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B (УУР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В,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35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16" y="3616452"/>
            <a:ext cx="5113020" cy="269303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925" rIns="0" bIns="0" rtlCol="0">
            <a:spAutoFit/>
          </a:bodyPr>
          <a:lstStyle/>
          <a:p>
            <a:pPr marL="274320" marR="114935" indent="-182880">
              <a:lnSpc>
                <a:spcPct val="100000"/>
              </a:lnSpc>
              <a:spcBef>
                <a:spcPts val="27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Для </a:t>
            </a:r>
            <a:r>
              <a:rPr sz="1300" spc="-10" dirty="0">
                <a:latin typeface="Calibri"/>
                <a:cs typeface="Calibri"/>
              </a:rPr>
              <a:t>предотвращения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дисфункции</a:t>
            </a:r>
            <a:r>
              <a:rPr sz="1300" spc="4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ЛЖ,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 </a:t>
            </a:r>
            <a:r>
              <a:rPr sz="1300" spc="-10" dirty="0">
                <a:latin typeface="Calibri"/>
                <a:cs typeface="Calibri"/>
              </a:rPr>
              <a:t>рекомендуется </a:t>
            </a:r>
            <a:r>
              <a:rPr sz="1300" spc="-27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применение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ингибитора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АПФ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всех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пациентов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30" dirty="0">
                <a:latin typeface="Calibri"/>
                <a:cs typeface="Calibri"/>
              </a:rPr>
              <a:t>ИМпST,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не 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имеющих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противопоказаний.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A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B,</a:t>
            </a:r>
            <a:r>
              <a:rPr sz="1300" b="1" spc="-10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-5" dirty="0">
                <a:latin typeface="Calibri"/>
                <a:cs typeface="Calibri"/>
              </a:rPr>
              <a:t> 2)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274320" marR="435609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Для</a:t>
            </a:r>
            <a:r>
              <a:rPr sz="1300" spc="-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снижения</a:t>
            </a:r>
            <a:r>
              <a:rPr sz="1300" spc="2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и</a:t>
            </a:r>
            <a:r>
              <a:rPr sz="130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развития/прогрессирования</a:t>
            </a:r>
            <a:r>
              <a:rPr sz="1300" spc="4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 </a:t>
            </a:r>
            <a:r>
              <a:rPr sz="1300" spc="-28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рекомендуется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раннее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(в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первые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24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часа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ИМпST)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назначение </a:t>
            </a:r>
            <a:r>
              <a:rPr sz="1300" b="1" spc="-2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ингибиторов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АПФ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СН,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сниженной</a:t>
            </a:r>
            <a:r>
              <a:rPr sz="1300" b="1" spc="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ФВ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ЛЖ, 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сахарным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диабетом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передней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локализации.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  <a:spcBef>
                <a:spcPts val="5"/>
              </a:spcBef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IA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 </a:t>
            </a:r>
            <a:r>
              <a:rPr sz="1300" b="1" dirty="0">
                <a:latin typeface="Calibri"/>
                <a:cs typeface="Calibri"/>
              </a:rPr>
              <a:t>A,</a:t>
            </a:r>
            <a:r>
              <a:rPr sz="1300" b="1" spc="20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1)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274320" marR="9271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У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пациентов,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переживших</a:t>
            </a:r>
            <a:r>
              <a:rPr sz="1300" spc="5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ИМпST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имеющих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явную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хроническую </a:t>
            </a:r>
            <a:r>
              <a:rPr sz="1300" b="1" spc="-27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СН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ФВ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ЛЖ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менее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35%,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для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снижения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1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 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5664" y="3616452"/>
            <a:ext cx="5111750" cy="24936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4925" rIns="0" bIns="0" rtlCol="0">
            <a:spAutoFit/>
          </a:bodyPr>
          <a:lstStyle/>
          <a:p>
            <a:pPr marL="274320" marR="253365" algn="just">
              <a:lnSpc>
                <a:spcPct val="100000"/>
              </a:lnSpc>
              <a:spcBef>
                <a:spcPts val="275"/>
              </a:spcBef>
            </a:pPr>
            <a:r>
              <a:rPr sz="1300" spc="-15" dirty="0">
                <a:latin typeface="Calibri"/>
                <a:cs typeface="Calibri"/>
              </a:rPr>
              <a:t>необходимости </a:t>
            </a:r>
            <a:r>
              <a:rPr sz="1300" spc="-10" dirty="0">
                <a:latin typeface="Calibri"/>
                <a:cs typeface="Calibri"/>
              </a:rPr>
              <a:t>госпитализации </a:t>
            </a:r>
            <a:r>
              <a:rPr sz="1300" dirty="0">
                <a:latin typeface="Calibri"/>
                <a:cs typeface="Calibri"/>
              </a:rPr>
              <a:t>из-за </a:t>
            </a:r>
            <a:r>
              <a:rPr sz="1300" spc="-5" dirty="0">
                <a:latin typeface="Calibri"/>
                <a:cs typeface="Calibri"/>
              </a:rPr>
              <a:t>СН </a:t>
            </a: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замена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ИАПФ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(или </a:t>
            </a:r>
            <a:r>
              <a:rPr sz="1300" b="1" spc="-20" dirty="0">
                <a:solidFill>
                  <a:srgbClr val="244060"/>
                </a:solidFill>
                <a:latin typeface="Calibri"/>
                <a:cs typeface="Calibri"/>
              </a:rPr>
              <a:t>БРА),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принимаемого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максимальной переносимой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дозе,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сакубитрил/валсартан**.</a:t>
            </a:r>
            <a:endParaRPr sz="1300">
              <a:latin typeface="Calibri"/>
              <a:cs typeface="Calibri"/>
            </a:endParaRPr>
          </a:p>
          <a:p>
            <a:pPr marL="274320" algn="just">
              <a:lnSpc>
                <a:spcPct val="100000"/>
              </a:lnSpc>
              <a:spcBef>
                <a:spcPts val="5"/>
              </a:spcBef>
            </a:pP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spc="-5" dirty="0">
                <a:latin typeface="Calibri"/>
                <a:cs typeface="Calibri"/>
              </a:rPr>
              <a:t> IIaB</a:t>
            </a:r>
            <a:r>
              <a:rPr sz="1300" b="1" spc="5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-B,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50">
              <a:latin typeface="Calibri"/>
              <a:cs typeface="Calibri"/>
            </a:endParaRPr>
          </a:p>
          <a:p>
            <a:pPr marL="274320" indent="-18415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300" spc="-5" dirty="0">
                <a:latin typeface="Calibri"/>
                <a:cs typeface="Calibri"/>
              </a:rPr>
              <a:t>Для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снижения</a:t>
            </a:r>
            <a:r>
              <a:rPr sz="1300" spc="25" dirty="0">
                <a:latin typeface="Calibri"/>
                <a:cs typeface="Calibri"/>
              </a:rPr>
              <a:t> </a:t>
            </a:r>
            <a:r>
              <a:rPr sz="1300" spc="-10" dirty="0">
                <a:latin typeface="Calibri"/>
                <a:cs typeface="Calibri"/>
              </a:rPr>
              <a:t>риска</a:t>
            </a:r>
            <a:r>
              <a:rPr sz="1300" spc="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смерти и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прогрессирования</a:t>
            </a:r>
            <a:r>
              <a:rPr sz="1300" spc="3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СН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300" b="1" spc="7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использовать</a:t>
            </a:r>
            <a:r>
              <a:rPr sz="1300" b="1" spc="7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альдостерона</a:t>
            </a:r>
            <a:r>
              <a:rPr sz="1300" b="1" spc="8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антагонисты,</a:t>
            </a:r>
            <a:endParaRPr sz="13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300" spc="-10" dirty="0">
                <a:latin typeface="Calibri"/>
                <a:cs typeface="Calibri"/>
              </a:rPr>
              <a:t>предпочтительно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эплеренон,</a:t>
            </a:r>
            <a:r>
              <a:rPr sz="1300" spc="35" dirty="0"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добавление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к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бета-</a:t>
            </a:r>
            <a:endParaRPr sz="1300">
              <a:latin typeface="Calibri"/>
              <a:cs typeface="Calibri"/>
            </a:endParaRPr>
          </a:p>
          <a:p>
            <a:pPr marL="274320" marR="262890">
              <a:lnSpc>
                <a:spcPct val="100000"/>
              </a:lnSpc>
            </a:pP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адреноблокатору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ингибитору</a:t>
            </a:r>
            <a:r>
              <a:rPr sz="1300" b="1" spc="4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АПФ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 ФВ </a:t>
            </a:r>
            <a:r>
              <a:rPr sz="1300" b="1" spc="-27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ЛЖ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≤</a:t>
            </a:r>
            <a:r>
              <a:rPr sz="13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40%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сочетании</a:t>
            </a:r>
            <a:r>
              <a:rPr sz="1300" b="1" spc="3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СН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или</a:t>
            </a:r>
            <a:r>
              <a:rPr sz="13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3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сахарным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диабетом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при </a:t>
            </a:r>
            <a:r>
              <a:rPr sz="13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условии,</a:t>
            </a:r>
            <a:r>
              <a:rPr sz="1300" b="1" spc="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что</a:t>
            </a:r>
            <a:r>
              <a:rPr sz="1300" b="1" spc="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нет</a:t>
            </a:r>
            <a:r>
              <a:rPr sz="13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почечной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недостаточности</a:t>
            </a:r>
            <a:r>
              <a:rPr sz="1300" b="1" spc="7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3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0" dirty="0">
                <a:solidFill>
                  <a:srgbClr val="244060"/>
                </a:solidFill>
                <a:latin typeface="Calibri"/>
                <a:cs typeface="Calibri"/>
              </a:rPr>
              <a:t>гиперкалиемии. </a:t>
            </a:r>
            <a:r>
              <a:rPr sz="13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300" b="1" spc="-15" dirty="0">
                <a:latin typeface="Calibri"/>
                <a:cs typeface="Calibri"/>
              </a:rPr>
              <a:t>ЕОК</a:t>
            </a:r>
            <a:r>
              <a:rPr sz="1300" b="1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IIaB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(УУР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dirty="0">
                <a:latin typeface="Calibri"/>
                <a:cs typeface="Calibri"/>
              </a:rPr>
              <a:t>А,</a:t>
            </a:r>
            <a:r>
              <a:rPr sz="1300" b="1" spc="15" dirty="0">
                <a:latin typeface="Calibri"/>
                <a:cs typeface="Calibri"/>
              </a:rPr>
              <a:t> </a:t>
            </a:r>
            <a:r>
              <a:rPr sz="1300" b="1" spc="-40" dirty="0">
                <a:latin typeface="Calibri"/>
                <a:cs typeface="Calibri"/>
              </a:rPr>
              <a:t>УДД</a:t>
            </a:r>
            <a:r>
              <a:rPr sz="1300" b="1" spc="10" dirty="0">
                <a:latin typeface="Calibri"/>
                <a:cs typeface="Calibri"/>
              </a:rPr>
              <a:t> </a:t>
            </a:r>
            <a:r>
              <a:rPr sz="1300" b="1" spc="-5" dirty="0">
                <a:latin typeface="Calibri"/>
                <a:cs typeface="Calibri"/>
              </a:rPr>
              <a:t>2)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6653" y="64388"/>
            <a:ext cx="36010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5DAC"/>
                </a:solidFill>
              </a:rPr>
              <a:t>Блокаторы</a:t>
            </a:r>
            <a:r>
              <a:rPr sz="2000" spc="-70" dirty="0">
                <a:solidFill>
                  <a:srgbClr val="005DAC"/>
                </a:solidFill>
              </a:rPr>
              <a:t> </a:t>
            </a:r>
            <a:r>
              <a:rPr sz="2000" dirty="0">
                <a:solidFill>
                  <a:srgbClr val="005DAC"/>
                </a:solidFill>
              </a:rPr>
              <a:t>кальциевых</a:t>
            </a:r>
            <a:r>
              <a:rPr sz="2000" spc="-60" dirty="0">
                <a:solidFill>
                  <a:srgbClr val="005DAC"/>
                </a:solidFill>
              </a:rPr>
              <a:t> </a:t>
            </a:r>
            <a:r>
              <a:rPr sz="2000" spc="-5" dirty="0">
                <a:solidFill>
                  <a:srgbClr val="005DAC"/>
                </a:solidFill>
              </a:rPr>
              <a:t>каналов</a:t>
            </a:r>
            <a:endParaRPr sz="20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6653" y="2577464"/>
            <a:ext cx="184721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Блокаторы</a:t>
            </a:r>
            <a:r>
              <a:rPr sz="2000" b="1" spc="-10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spc="-45" dirty="0">
                <a:solidFill>
                  <a:srgbClr val="005DAC"/>
                </a:solidFill>
                <a:latin typeface="Calibri"/>
                <a:cs typeface="Calibri"/>
              </a:rPr>
              <a:t>РААС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2493264"/>
            <a:ext cx="12192000" cy="67310"/>
          </a:xfrm>
          <a:custGeom>
            <a:avLst/>
            <a:gdLst/>
            <a:ahLst/>
            <a:cxnLst/>
            <a:rect l="l" t="t" r="r" b="b"/>
            <a:pathLst>
              <a:path w="12192000" h="67310">
                <a:moveTo>
                  <a:pt x="12192000" y="0"/>
                </a:moveTo>
                <a:lnTo>
                  <a:pt x="0" y="0"/>
                </a:lnTo>
                <a:lnTo>
                  <a:pt x="0" y="67055"/>
                </a:lnTo>
                <a:lnTo>
                  <a:pt x="12192000" y="6705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6423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Липидснижающая</a:t>
            </a:r>
            <a:r>
              <a:rPr sz="2400" spc="2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терапия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7537" y="1174114"/>
          <a:ext cx="10944860" cy="5128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2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63855" marR="356870" indent="361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 и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838">
                <a:tc>
                  <a:txBody>
                    <a:bodyPr/>
                    <a:lstStyle/>
                    <a:p>
                      <a:pPr marL="91440" marR="4311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период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госпитализации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начать лечение ингибитором ГМГ-КоА-редуктазы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высокой дозе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(вне зависимости от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исходного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холестерина).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Условие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—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594">
                <a:tc>
                  <a:txBody>
                    <a:bodyPr/>
                    <a:lstStyle/>
                    <a:p>
                      <a:pPr marL="91440" marR="7289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как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можно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быстрее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выполнить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биохимический</a:t>
                      </a:r>
                      <a:r>
                        <a:rPr sz="14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анализ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оценке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нарушений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липидного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обмена,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предпочтительно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первые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24</a:t>
                      </a:r>
                      <a:r>
                        <a:rPr sz="1400" b="1" spc="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ч.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госпитализации,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060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последующего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сопоставления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уровнями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липидов,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достигнутыми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использовании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гиполипидемических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лекарственных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средств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838">
                <a:tc>
                  <a:txBody>
                    <a:bodyPr/>
                    <a:lstStyle/>
                    <a:p>
                      <a:pPr marL="91440" marR="8699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пациентов,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рекомендуется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поддерживать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ХС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ЛНП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&lt;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1,4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ммоль/л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b="1" spc="-30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добиваться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его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снижения как минимум на 50%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исходных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значений 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ХС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ЛНП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 обеспечения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максимального эффекта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снижению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повторных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808">
                <a:tc>
                  <a:txBody>
                    <a:bodyPr/>
                    <a:lstStyle/>
                    <a:p>
                      <a:pPr marL="91440" marR="30353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использовании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максимально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переносимой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дозы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ингибитора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ГМГ-КоА-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редуктазы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концентрация 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ХС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ЛПН в крови остается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повышенной,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добавить к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ингибитору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ГМГ-КоА-редуктазы</a:t>
                      </a:r>
                      <a:r>
                        <a:rPr sz="1400" b="1" spc="-5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эзетимиб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дополнительного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ХС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ЛПН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5225">
                <a:tc>
                  <a:txBody>
                    <a:bodyPr/>
                    <a:lstStyle/>
                    <a:p>
                      <a:pPr marL="91440" marR="8636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Если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после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использовании максимально переносимой дозы ингибитора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ГМГ-КоА- 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редуктазы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эзетимибом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концентрация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ХС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ЛПН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крови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остается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повышенной,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добавить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препарат из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группы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блокаторов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пропротеиновой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конвертазы субтилизин-кексинового типа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9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(АТХ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группа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гиполипидемические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средства)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алирокумаб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**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эволокумаб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**)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дополнительного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снижения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ХС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ЛПН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510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Антиагреганты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1/2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7537" y="1174114"/>
          <a:ext cx="10944860" cy="5128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2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63855" marR="356870" indent="361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 и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485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сосудистой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повторного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 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ишемического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26873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длительный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(неопределенно долгий)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прием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всем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пациентам с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 имеющим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вне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зависимости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исходной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стратегии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реперфузии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72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Всем пациентам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имеющим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высокого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кровотечений,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добавление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31940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протяжении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месяцев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прием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блокатора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b="1" baseline="-21604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-рецептора тромбоцитов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(для снижения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ИМ 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ишемического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инсульта)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 marL="91440" marR="19240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после первичного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 снижения суммарного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(смерти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ИМ),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тромбоза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стента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добавление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отсутствии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 (внутричерепное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кровоизлияние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анамнезе,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продолжающееся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кровотечение)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тикагрелор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**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(нагрузочная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180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мг,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поддерживающая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90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2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течение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месяцев)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6492">
                <a:tc>
                  <a:txBody>
                    <a:bodyPr/>
                    <a:lstStyle/>
                    <a:p>
                      <a:pPr marL="91440" marR="6985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коронарном стентировании***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получавших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других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ингибиторов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spc="7" baseline="-2160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рецептора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тромбоцитов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добавление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к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суммы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(смерть,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инсульт),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тромбоза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стента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прасугрел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(нагрузочная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мг,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ежедневная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поддерживающая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доза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10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мг 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течение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месяцев),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если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противопоказаний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44323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(внутричерепное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кровоизлияние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анамнезе,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ишемический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инсульт/ТИА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анамнезе,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продолжающееся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кровотечение)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4855">
                <a:tc>
                  <a:txBody>
                    <a:bodyPr/>
                    <a:lstStyle/>
                    <a:p>
                      <a:pPr marL="91440" marR="370205" algn="just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Пациентам с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которые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могут получать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тикагрелор**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прасугрел,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возможного снижения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 и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тромбоза стента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добавление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АСК** рекомендуется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клопидогрел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**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(нагрузочная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доза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300–</a:t>
                      </a:r>
                      <a:r>
                        <a:rPr sz="1350" baseline="24691" dirty="0">
                          <a:latin typeface="Calibri"/>
                          <a:cs typeface="Calibri"/>
                        </a:rPr>
                        <a:t>#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мг,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поддерживающая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75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мг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1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раз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сутки)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511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Антиагреганты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2/2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7537" y="1174114"/>
          <a:ext cx="10944860" cy="469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2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6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63855" marR="356870" indent="3619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 и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938">
                <a:tc>
                  <a:txBody>
                    <a:bodyPr/>
                    <a:lstStyle/>
                    <a:p>
                      <a:pPr marL="91440" marR="39878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 предотвращения ретромбоза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начинать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использование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ингибитора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b="1" baseline="-21604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-рецептора тромбоцитов у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ИМпST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перед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перед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во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53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ИМпST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продолжать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ДАТТ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(сочетание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АСК**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блокатором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baseline="-2160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-рецептора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тромбоцитов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)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протяжении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месяцев независимо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стратегии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реперфузии,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методики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типа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установленных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стентов,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условии,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что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пациента нет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исходно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очевидного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высокого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5363">
                <a:tc>
                  <a:txBody>
                    <a:bodyPr/>
                    <a:lstStyle/>
                    <a:p>
                      <a:pPr marL="91440" marR="492759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повышенном риске кровотечений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рекомендуемая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длительность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ДАТТ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(сочетание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АСК**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блокатором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spc="7" baseline="-2160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350" spc="30" baseline="-216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рецептора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тромбоцитов)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этого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может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быть меньше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месяцев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2659">
                <a:tc>
                  <a:txBody>
                    <a:bodyPr/>
                    <a:lstStyle/>
                    <a:p>
                      <a:pPr marL="91440" algn="just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пациентов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подвергнутых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коронарному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стентированию,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высоким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коронарным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риском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304165" algn="just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низким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риском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 имевших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течение первого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года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лечения,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 повторного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ИМ,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 событий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продление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ДАТТ 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(сочетание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блокатором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b="1" spc="15" baseline="-21604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350" b="1" spc="7" baseline="-21604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рецептора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тромбоцитов)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более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длительный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срок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262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ИМ,</a:t>
                      </a:r>
                      <a:r>
                        <a:rPr sz="1400" b="1" spc="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сохраняющимся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высоким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коронарным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риском,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имевших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4978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кровотечений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 первый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год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ДАТТ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(сочетание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АСК**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блокатором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baseline="-2160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-рецептора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тромбоцитов), для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продление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ДАТТ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виде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сочетания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уменьшенной</a:t>
                      </a:r>
                      <a:r>
                        <a:rPr sz="1400" b="1" spc="-6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дозой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тикагрелора**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(60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мг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сутки)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дополнительные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36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месяцев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2182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Ант</a:t>
            </a:r>
            <a:r>
              <a:rPr sz="2400" spc="-10" dirty="0">
                <a:solidFill>
                  <a:srgbClr val="005DAC"/>
                </a:solidFill>
              </a:rPr>
              <a:t>и</a:t>
            </a:r>
            <a:r>
              <a:rPr sz="2400" spc="-40" dirty="0">
                <a:solidFill>
                  <a:srgbClr val="005DAC"/>
                </a:solidFill>
              </a:rPr>
              <a:t>к</a:t>
            </a:r>
            <a:r>
              <a:rPr sz="2400" dirty="0">
                <a:solidFill>
                  <a:srgbClr val="005DAC"/>
                </a:solidFill>
              </a:rPr>
              <a:t>о</a:t>
            </a:r>
            <a:r>
              <a:rPr sz="2400" spc="5" dirty="0">
                <a:solidFill>
                  <a:srgbClr val="005DAC"/>
                </a:solidFill>
              </a:rPr>
              <a:t>а</a:t>
            </a:r>
            <a:r>
              <a:rPr sz="2400" dirty="0">
                <a:solidFill>
                  <a:srgbClr val="005DAC"/>
                </a:solidFill>
              </a:rPr>
              <a:t>г</a:t>
            </a:r>
            <a:r>
              <a:rPr sz="2400" spc="-85" dirty="0">
                <a:solidFill>
                  <a:srgbClr val="005DAC"/>
                </a:solidFill>
              </a:rPr>
              <a:t>у</a:t>
            </a:r>
            <a:r>
              <a:rPr sz="2400" dirty="0">
                <a:solidFill>
                  <a:srgbClr val="005DAC"/>
                </a:solidFill>
              </a:rPr>
              <a:t>лянты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7537" y="1174114"/>
          <a:ext cx="10944860" cy="5128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24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53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63855" marR="356870" indent="3619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 и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75"/>
                        </a:spcBef>
                      </a:pPr>
                      <a:r>
                        <a:rPr sz="1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9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025">
                <a:tc>
                  <a:txBody>
                    <a:bodyPr/>
                    <a:lstStyle/>
                    <a:p>
                      <a:pPr marL="91440" marR="1619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парентеральное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введение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антикоагулянтов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тромботических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осложнений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продолжать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максимально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8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суток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(или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выписки, если она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произойдет раньше этого </a:t>
                      </a:r>
                      <a:r>
                        <a:rPr sz="1400" b="1" spc="-30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срока)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успешного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завершения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ЧКВ,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если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показаний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продленной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антикоагулянтной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терапии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IIb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024">
                <a:tc>
                  <a:txBody>
                    <a:bodyPr/>
                    <a:lstStyle/>
                    <a:p>
                      <a:pPr marL="91440" marR="3905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 снижения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тромботических осложнений </a:t>
                      </a:r>
                      <a:r>
                        <a:rPr sz="1400" b="1" u="sng" spc="-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фондапаринукс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натрия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(2,5 мг ежедневно подкожно,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первое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введение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—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2,5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мг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внутривенно)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качестве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сопровождения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использованием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стрептокиназы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получивших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реперфузионную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терапию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485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бивалирудина</a:t>
                      </a:r>
                      <a:r>
                        <a:rPr sz="14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(внутривенно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болюс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0,75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мг/кг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инфузия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1,75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мг/кг/час)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236854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рассмотреть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качестве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альтернативы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НФГ**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для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антитромботической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поддержки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т.е.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тромботических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осложнений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727">
                <a:tc>
                  <a:txBody>
                    <a:bodyPr/>
                    <a:lstStyle/>
                    <a:p>
                      <a:pPr marL="91440" marR="8890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ИМпST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внутривенная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инфузия </a:t>
                      </a: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НФГ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**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сопровождение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ТЛТ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поддержки реперфузии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(снижения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риска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тромботических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осложнений)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случаях,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когда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фондапаринукс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натрия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эноксапарин**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противопоказаны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(в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частности, из-за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выраженной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почечной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недостаточности)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7932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пациентов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ожидаемыми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высоким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риском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событий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низким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риском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38798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кровотечений,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переносивших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прошлом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инсульт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или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ТИА,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снижения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суммарного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ИМ,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инсульта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тромбоза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коронарных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стентов***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сочетанию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АСК**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клопидогрела**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завершения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лечения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парентеральным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антикоагулянтом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добавить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b="1" u="sng" spc="-5" dirty="0">
                          <a:solidFill>
                            <a:srgbClr val="244060"/>
                          </a:solidFill>
                          <a:uFill>
                            <a:solidFill>
                              <a:srgbClr val="244060"/>
                            </a:solidFill>
                          </a:uFill>
                          <a:latin typeface="Calibri"/>
                          <a:cs typeface="Calibri"/>
                        </a:rPr>
                        <a:t>ривароксабан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дозе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2,5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мг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2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раза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сутки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сроком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год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IIa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316" y="1234439"/>
            <a:ext cx="10945368" cy="507492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9353" y="1564386"/>
            <a:ext cx="946531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Осложнения</a:t>
            </a:r>
            <a:r>
              <a:rPr spc="-10" dirty="0"/>
              <a:t> </a:t>
            </a:r>
            <a:r>
              <a:rPr dirty="0"/>
              <a:t>инфаркта</a:t>
            </a:r>
            <a:r>
              <a:rPr spc="-15" dirty="0"/>
              <a:t> миокарда </a:t>
            </a:r>
            <a:r>
              <a:rPr dirty="0"/>
              <a:t>с</a:t>
            </a:r>
            <a:r>
              <a:rPr spc="-5" dirty="0"/>
              <a:t> </a:t>
            </a:r>
            <a:r>
              <a:rPr spc="-25" dirty="0"/>
              <a:t>подъемом</a:t>
            </a:r>
            <a:r>
              <a:rPr spc="30" dirty="0"/>
              <a:t> </a:t>
            </a:r>
            <a:r>
              <a:rPr spc="-20" dirty="0"/>
              <a:t>ST</a:t>
            </a:r>
            <a:r>
              <a:rPr spc="5" dirty="0"/>
              <a:t> </a:t>
            </a:r>
            <a:r>
              <a:rPr dirty="0"/>
              <a:t>и</a:t>
            </a:r>
            <a:r>
              <a:rPr spc="5" dirty="0"/>
              <a:t> </a:t>
            </a:r>
            <a:r>
              <a:rPr dirty="0"/>
              <a:t>их </a:t>
            </a:r>
            <a:r>
              <a:rPr spc="-710" dirty="0"/>
              <a:t> </a:t>
            </a:r>
            <a:r>
              <a:rPr spc="-5" dirty="0"/>
              <a:t>лечение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9353" y="2540000"/>
            <a:ext cx="9648825" cy="2164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>
              <a:latin typeface="Calibri"/>
              <a:cs typeface="Calibri"/>
            </a:endParaRPr>
          </a:p>
          <a:p>
            <a:pPr marR="6323965">
              <a:lnSpc>
                <a:spcPct val="100000"/>
              </a:lnSpc>
              <a:spcBef>
                <a:spcPts val="30"/>
              </a:spcBef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Дисфункция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миокарда </a:t>
            </a:r>
            <a:r>
              <a:rPr sz="2700" spc="-5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Отек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легких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Разрыв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свободной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стенки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левого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желудочка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Острая аневризма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левого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желудочка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2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тромбоз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левого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желудочка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089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Дисфункция</a:t>
            </a:r>
            <a:r>
              <a:rPr sz="2400" spc="-45" dirty="0">
                <a:solidFill>
                  <a:srgbClr val="005DAC"/>
                </a:solidFill>
              </a:rPr>
              <a:t> </a:t>
            </a:r>
            <a:r>
              <a:rPr sz="2400" spc="-15" dirty="0">
                <a:solidFill>
                  <a:srgbClr val="005DAC"/>
                </a:solidFill>
              </a:rPr>
              <a:t>миокарда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87630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542290">
              <a:lnSpc>
                <a:spcPct val="100000"/>
              </a:lnSpc>
              <a:spcBef>
                <a:spcPts val="254"/>
              </a:spcBef>
            </a:pPr>
            <a:r>
              <a:rPr sz="1700" b="1" spc="-5" dirty="0">
                <a:latin typeface="Calibri"/>
                <a:cs typeface="Calibri"/>
              </a:rPr>
              <a:t>Причиной</a:t>
            </a:r>
            <a:r>
              <a:rPr sz="1700" b="1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дисфункции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является</a:t>
            </a:r>
            <a:r>
              <a:rPr sz="1700" spc="-5" dirty="0">
                <a:latin typeface="Calibri"/>
                <a:cs typeface="Calibri"/>
              </a:rPr>
              <a:t> гибель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кардиомиоцитов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и/или</a:t>
            </a:r>
            <a:r>
              <a:rPr sz="1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их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оглушение</a:t>
            </a:r>
            <a:r>
              <a:rPr sz="17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(станнинг)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вследствие ишемии</a:t>
            </a:r>
            <a:r>
              <a:rPr sz="17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миокарда</a:t>
            </a:r>
            <a:r>
              <a:rPr sz="1700" spc="-10" dirty="0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113855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5590" marR="8890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700" dirty="0">
                <a:latin typeface="Calibri"/>
                <a:cs typeface="Calibri"/>
              </a:rPr>
              <a:t>Пациентам с ИМ </a:t>
            </a:r>
            <a:r>
              <a:rPr sz="1700" spc="-5" dirty="0">
                <a:latin typeface="Calibri"/>
                <a:cs typeface="Calibri"/>
              </a:rPr>
              <a:t>рекомендуется </a:t>
            </a:r>
            <a:r>
              <a:rPr sz="1700" dirty="0">
                <a:latin typeface="Calibri"/>
                <a:cs typeface="Calibri"/>
              </a:rPr>
              <a:t>срочно </a:t>
            </a:r>
            <a:r>
              <a:rPr sz="1700" spc="-5" dirty="0">
                <a:latin typeface="Calibri"/>
                <a:cs typeface="Calibri"/>
              </a:rPr>
              <a:t>выполнить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ЭхоКГ для оценки сократительной </a:t>
            </a:r>
            <a:r>
              <a:rPr sz="1700" dirty="0">
                <a:latin typeface="Calibri"/>
                <a:cs typeface="Calibri"/>
              </a:rPr>
              <a:t>функции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миокарда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ЛЖ.</a:t>
            </a:r>
            <a:endParaRPr sz="17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700" b="1" spc="-15" dirty="0">
                <a:latin typeface="Calibri"/>
                <a:cs typeface="Calibri"/>
              </a:rPr>
              <a:t>ЕОК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IIaC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(УУР</a:t>
            </a:r>
            <a:r>
              <a:rPr sz="1700" b="1" spc="-4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С,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5)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1603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Отек</a:t>
            </a:r>
            <a:r>
              <a:rPr sz="2400" spc="-8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легких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181546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фоне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выраженного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систолической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функции </a:t>
            </a:r>
            <a:r>
              <a:rPr sz="1600" spc="-15" dirty="0">
                <a:latin typeface="Calibri"/>
                <a:cs typeface="Calibri"/>
              </a:rPr>
              <a:t>миокарда</a:t>
            </a:r>
            <a:r>
              <a:rPr sz="1600" spc="-5" dirty="0">
                <a:latin typeface="Calibri"/>
                <a:cs typeface="Calibri"/>
              </a:rPr>
              <a:t> ЛЖ и/или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механических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осложнений</a:t>
            </a:r>
            <a:endParaRPr sz="1600">
              <a:latin typeface="Calibri"/>
              <a:cs typeface="Calibri"/>
            </a:endParaRPr>
          </a:p>
          <a:p>
            <a:pPr marL="91440" marR="111506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дисфункция</a:t>
            </a:r>
            <a:r>
              <a:rPr sz="1600" u="heavy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митрального</a:t>
            </a:r>
            <a:r>
              <a:rPr sz="1600" u="heavy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клапана,</a:t>
            </a:r>
            <a:r>
              <a:rPr sz="160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разрыв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u="heavy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межжелудочковой</a:t>
            </a:r>
            <a:r>
              <a:rPr sz="1600" u="heavy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перегородки</a:t>
            </a:r>
            <a:r>
              <a:rPr sz="1600" spc="-10" dirty="0">
                <a:latin typeface="Calibri"/>
                <a:cs typeface="Calibri"/>
              </a:rPr>
              <a:t>)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происходит</a:t>
            </a:r>
            <a:endParaRPr sz="1600">
              <a:latin typeface="Calibri"/>
              <a:cs typeface="Calibri"/>
            </a:endParaRPr>
          </a:p>
          <a:p>
            <a:pPr marL="91440" marR="211454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повышение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давления</a:t>
            </a:r>
            <a:r>
              <a:rPr sz="1600" spc="-5" dirty="0">
                <a:latin typeface="Calibri"/>
                <a:cs typeface="Calibri"/>
              </a:rPr>
              <a:t> крови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 капиллярах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малого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круга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 </a:t>
            </a:r>
            <a:r>
              <a:rPr sz="1600" spc="-10" dirty="0">
                <a:latin typeface="Calibri"/>
                <a:cs typeface="Calibri"/>
              </a:rPr>
              <a:t>поступление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жидкой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компоненты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крови из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внутрисосудистого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русла</a:t>
            </a:r>
            <a:r>
              <a:rPr sz="1600" spc="-5" dirty="0">
                <a:latin typeface="Calibri"/>
                <a:cs typeface="Calibri"/>
              </a:rPr>
              <a:t> 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ткань </a:t>
            </a:r>
            <a:r>
              <a:rPr sz="1600" spc="-5" dirty="0">
                <a:latin typeface="Calibri"/>
                <a:cs typeface="Calibri"/>
              </a:rPr>
              <a:t>легких.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7537" y="3566667"/>
          <a:ext cx="8568055" cy="1653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6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242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Признаки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Госпитальная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смертность*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признаков сердечной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недостаточности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2–3%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III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тон,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влажные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хрипы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в нижних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отделах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легких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5–12%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III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Отек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легких,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влажные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хрипы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выше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углов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лопаток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10–20%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IV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Кардиогенный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шок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50–81%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6455664" y="1267967"/>
            <a:ext cx="5113020" cy="132334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indent="-183515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оценки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выраженности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проявлений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сердечной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всех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пациентов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ИМпST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использовать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классификацию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Killip</a:t>
            </a:r>
            <a:r>
              <a:rPr sz="1600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IIaC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C,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1603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Отек</a:t>
            </a:r>
            <a:r>
              <a:rPr sz="2400" spc="-8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легких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378587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15875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лечении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СН 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 с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в/в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введение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петлевых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диуретиков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(фуросемид**)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 уменьшения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симптомов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IIaC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305435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0" dirty="0">
                <a:latin typeface="Calibri"/>
                <a:cs typeface="Calibri"/>
              </a:rPr>
              <a:t> уменьшения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одышки</a:t>
            </a:r>
            <a:r>
              <a:rPr sz="1600" spc="-5" dirty="0">
                <a:latin typeface="Calibri"/>
                <a:cs typeface="Calibri"/>
              </a:rPr>
              <a:t> и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возбуждения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отеке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легких у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пациентов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в/в</a:t>
            </a:r>
            <a:endParaRPr sz="1600">
              <a:latin typeface="Calibri"/>
              <a:cs typeface="Calibri"/>
            </a:endParaRPr>
          </a:p>
          <a:p>
            <a:pPr marL="274320" marR="2848610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введение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морфина.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IIaC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indent="-183515" algn="just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Пациентам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35" dirty="0">
                <a:latin typeface="Calibri"/>
                <a:cs typeface="Calibri"/>
              </a:rPr>
              <a:t>ИМпST,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имеющим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сердечную</a:t>
            </a:r>
            <a:endParaRPr sz="1600">
              <a:latin typeface="Calibri"/>
              <a:cs typeface="Calibri"/>
            </a:endParaRPr>
          </a:p>
          <a:p>
            <a:pPr marL="274320" marR="405765" algn="just">
              <a:lnSpc>
                <a:spcPct val="100000"/>
              </a:lnSpc>
              <a:spcBef>
                <a:spcPts val="5"/>
              </a:spcBef>
            </a:pPr>
            <a:r>
              <a:rPr sz="1600" spc="-10" dirty="0">
                <a:latin typeface="Calibri"/>
                <a:cs typeface="Calibri"/>
              </a:rPr>
              <a:t>недостаточность,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для уменьшения выраженности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симптомов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в/в инфузия нитратов.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Условие: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САД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выше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90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мм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рт.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ст.</a:t>
            </a:r>
            <a:endParaRPr sz="1600">
              <a:latin typeface="Calibri"/>
              <a:cs typeface="Calibri"/>
            </a:endParaRPr>
          </a:p>
          <a:p>
            <a:pPr marL="274320" algn="just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</a:t>
            </a:r>
            <a:r>
              <a:rPr sz="1600" b="1" spc="-5" dirty="0">
                <a:latin typeface="Calibri"/>
                <a:cs typeface="Calibri"/>
              </a:rPr>
              <a:t> C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4030979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5590" indent="-183515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-10" dirty="0">
                <a:latin typeface="Calibri"/>
                <a:cs typeface="Calibri"/>
              </a:rPr>
              <a:t> снижения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необходимости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госпитализаций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назначение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ингибиторов АПФ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(а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их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непереносимости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—</a:t>
            </a:r>
            <a:endParaRPr sz="1600">
              <a:latin typeface="Calibri"/>
              <a:cs typeface="Calibri"/>
            </a:endParaRPr>
          </a:p>
          <a:p>
            <a:pPr marL="275590" marR="259079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блокаторов рецепторов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ангиотензина) пациентам с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с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ФВ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ЛЖ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&lt;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40%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—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стабилизации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гемодинамики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(при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отсутствии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артериальной</a:t>
            </a:r>
            <a:endParaRPr sz="1600">
              <a:latin typeface="Calibri"/>
              <a:cs typeface="Calibri"/>
            </a:endParaRPr>
          </a:p>
          <a:p>
            <a:pPr marL="275590" marR="49403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гипотонии,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гиповолемии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выраженной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почечной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недостаточности).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5590" marR="46609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600" spc="-5" dirty="0">
                <a:latin typeface="Calibri"/>
                <a:cs typeface="Calibri"/>
              </a:rPr>
              <a:t>Из-за угрозы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увеличения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смерти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(противопоказано)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внутривенное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введение бета-адреноблокаторов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пациентам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endParaRPr sz="1600">
              <a:latin typeface="Calibri"/>
              <a:cs typeface="Calibri"/>
            </a:endParaRPr>
          </a:p>
          <a:p>
            <a:pPr marL="275590" marR="1288415">
              <a:lnSpc>
                <a:spcPct val="100000"/>
              </a:lnSpc>
            </a:pP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признаками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острой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сердечной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недостаточности.</a:t>
            </a:r>
            <a:endParaRPr sz="16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IIaC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61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Состав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рабочей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группы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2/2</a:t>
            </a:r>
            <a:endParaRPr sz="24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09600" y="1258824"/>
          <a:ext cx="10944225" cy="50403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71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5087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члены</a:t>
                      </a:r>
                      <a:r>
                        <a:rPr sz="16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рабочей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группы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Абугов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С.А.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Марков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В.А.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(Томск)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РАН,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Алекян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Б.Г.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Никулина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Н.Н.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(Рязань)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5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Архипов М.В.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(Екатеринбург)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Панченко</a:t>
                      </a:r>
                      <a:r>
                        <a:rPr sz="1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Е.П.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член-корр.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РАН,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Барбараш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О.Л.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(Кемерово)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к.м.н.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Певзнер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Д.В. 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РАН,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Бойцов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С.А.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Погосова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Н.В.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Васильева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Е.Ю.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Протопопов</a:t>
                      </a:r>
                      <a:r>
                        <a:rPr sz="1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(Красноярск)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Галявич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А.С.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(Казань)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Скрыпник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Д.В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Ганюков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В.И.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(Кемерово)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Терещенко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С.Н.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959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Гиляревский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С.Р.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Устюгов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С.А.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(Красноярск)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РАН,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Голухова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Е.З.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DA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Хрипун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(Ростов-на-Дону)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DA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Грацианский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Н.А.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28575">
                      <a:solidFill>
                        <a:srgbClr val="DA0000"/>
                      </a:solidFill>
                      <a:prstDash val="solid"/>
                    </a:lnL>
                    <a:lnR w="19050">
                      <a:solidFill>
                        <a:srgbClr val="DA0000"/>
                      </a:solidFill>
                      <a:prstDash val="solid"/>
                    </a:lnR>
                    <a:lnT w="38100">
                      <a:solidFill>
                        <a:srgbClr val="DA0000"/>
                      </a:solidFill>
                      <a:prstDash val="solid"/>
                    </a:lnT>
                    <a:lnB w="19050">
                      <a:solidFill>
                        <a:srgbClr val="DA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Шалаев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С.В.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(Тюмень)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DA0000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DA0000"/>
                      </a:solidFill>
                      <a:prstDash val="solid"/>
                    </a:lnT>
                    <a:lnB w="19050">
                      <a:solidFill>
                        <a:srgbClr val="DA0000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5087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Затейщиков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Д.А.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DA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академик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РАН,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Шляхто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Е.В.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(Санкт-Петербург)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DA0000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972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Карпов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Ю.А.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Шпектор</a:t>
                      </a:r>
                      <a:r>
                        <a:rPr sz="16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А.В.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501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Космачева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Е.Д.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(Краснодар)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д.м.н.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Явелов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И.С.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(Москва)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5023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 Лопатин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Ю.М.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(Волгоград)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8585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проф.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Якушин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 С.С.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(Рязань)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9706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Разрыв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свободной</a:t>
            </a:r>
            <a:r>
              <a:rPr sz="2400" spc="-5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стенки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ЛЖ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140081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91440" marR="676275">
              <a:lnSpc>
                <a:spcPct val="100000"/>
              </a:lnSpc>
              <a:spcBef>
                <a:spcPts val="260"/>
              </a:spcBef>
            </a:pPr>
            <a:r>
              <a:rPr sz="1700" spc="-5" dirty="0">
                <a:latin typeface="Calibri"/>
                <a:cs typeface="Calibri"/>
              </a:rPr>
              <a:t>Как </a:t>
            </a:r>
            <a:r>
              <a:rPr sz="1700" dirty="0">
                <a:latin typeface="Calibri"/>
                <a:cs typeface="Calibri"/>
              </a:rPr>
              <a:t>правило, </a:t>
            </a:r>
            <a:r>
              <a:rPr sz="1700" spc="-5" dirty="0">
                <a:latin typeface="Calibri"/>
                <a:cs typeface="Calibri"/>
              </a:rPr>
              <a:t>он проявляется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внезапной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болью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и/или</a:t>
            </a:r>
            <a:r>
              <a:rPr sz="17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сердечно-сосудистым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коллапсом</a:t>
            </a:r>
            <a:r>
              <a:rPr sz="1700" u="heavy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электромеханической</a:t>
            </a:r>
            <a:r>
              <a:rPr sz="1700" u="heavy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диссоциацией</a:t>
            </a:r>
            <a:r>
              <a:rPr sz="1700" dirty="0">
                <a:latin typeface="Calibri"/>
                <a:cs typeface="Calibri"/>
              </a:rPr>
              <a:t>. Диагноз</a:t>
            </a:r>
            <a:endParaRPr sz="17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700" spc="-10" dirty="0">
                <a:latin typeface="Calibri"/>
                <a:cs typeface="Calibri"/>
              </a:rPr>
              <a:t>подтверждается </a:t>
            </a:r>
            <a:r>
              <a:rPr sz="1700" dirty="0">
                <a:latin typeface="Calibri"/>
                <a:cs typeface="Calibri"/>
              </a:rPr>
              <a:t>с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помощью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25" dirty="0">
                <a:latin typeface="Calibri"/>
                <a:cs typeface="Calibri"/>
              </a:rPr>
              <a:t>ЭхоКГ.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Случаи</a:t>
            </a:r>
            <a:r>
              <a:rPr sz="1700" dirty="0">
                <a:latin typeface="Calibri"/>
                <a:cs typeface="Calibri"/>
              </a:rPr>
              <a:t> успешной</a:t>
            </a:r>
            <a:endParaRPr sz="17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реанимации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очень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редки.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1663064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2415" marR="373380" indent="-18034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3050" algn="l"/>
              </a:tabLst>
            </a:pPr>
            <a:r>
              <a:rPr sz="1700" dirty="0">
                <a:latin typeface="Calibri"/>
                <a:cs typeface="Calibri"/>
              </a:rPr>
              <a:t>При разрыве </a:t>
            </a:r>
            <a:r>
              <a:rPr sz="1700" spc="-5" dirty="0">
                <a:latin typeface="Calibri"/>
                <a:cs typeface="Calibri"/>
              </a:rPr>
              <a:t>свободной стенки </a:t>
            </a:r>
            <a:r>
              <a:rPr sz="1700" dirty="0">
                <a:latin typeface="Calibri"/>
                <a:cs typeface="Calibri"/>
              </a:rPr>
              <a:t>ЛЖ у пациента с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ИМпST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для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предотвращения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смерти</a:t>
            </a:r>
            <a:endParaRPr sz="1700">
              <a:latin typeface="Calibri"/>
              <a:cs typeface="Calibri"/>
            </a:endParaRPr>
          </a:p>
          <a:p>
            <a:pPr marL="272415" marR="937260">
              <a:lnSpc>
                <a:spcPct val="100000"/>
              </a:lnSpc>
            </a:pPr>
            <a:r>
              <a:rPr sz="1700" spc="-5" dirty="0">
                <a:latin typeface="Calibri"/>
                <a:cs typeface="Calibri"/>
              </a:rPr>
              <a:t>рекомендуются немедленная </a:t>
            </a:r>
            <a:r>
              <a:rPr sz="1700" dirty="0">
                <a:latin typeface="Calibri"/>
                <a:cs typeface="Calibri"/>
              </a:rPr>
              <a:t>пункция и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катетеризация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перикарда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последующим</a:t>
            </a:r>
            <a:endParaRPr sz="1700">
              <a:latin typeface="Calibri"/>
              <a:cs typeface="Calibri"/>
            </a:endParaRPr>
          </a:p>
          <a:p>
            <a:pPr marL="272415">
              <a:lnSpc>
                <a:spcPct val="100000"/>
              </a:lnSpc>
            </a:pPr>
            <a:r>
              <a:rPr sz="1700" dirty="0">
                <a:latin typeface="Calibri"/>
                <a:cs typeface="Calibri"/>
              </a:rPr>
              <a:t>экстренным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хирургическим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вмешательством.</a:t>
            </a:r>
            <a:endParaRPr sz="1700">
              <a:latin typeface="Calibri"/>
              <a:cs typeface="Calibri"/>
            </a:endParaRPr>
          </a:p>
          <a:p>
            <a:pPr marL="272415">
              <a:lnSpc>
                <a:spcPct val="100000"/>
              </a:lnSpc>
              <a:spcBef>
                <a:spcPts val="5"/>
              </a:spcBef>
            </a:pPr>
            <a:r>
              <a:rPr sz="1700" b="1" dirty="0">
                <a:latin typeface="Calibri"/>
                <a:cs typeface="Calibri"/>
              </a:rPr>
              <a:t>EОК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IIa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C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(УУР</a:t>
            </a:r>
            <a:r>
              <a:rPr sz="1700" b="1" spc="-3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С,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1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4)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919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Острая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аневризма</a:t>
            </a:r>
            <a:r>
              <a:rPr sz="2400" spc="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ЛЖ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и</a:t>
            </a:r>
            <a:r>
              <a:rPr sz="2400" spc="-5" dirty="0">
                <a:solidFill>
                  <a:srgbClr val="005DAC"/>
                </a:solidFill>
              </a:rPr>
              <a:t> тромбоз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ЛЖ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166116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91440" marR="113664">
              <a:lnSpc>
                <a:spcPct val="100000"/>
              </a:lnSpc>
              <a:spcBef>
                <a:spcPts val="254"/>
              </a:spcBef>
            </a:pPr>
            <a:r>
              <a:rPr sz="1700" dirty="0">
                <a:latin typeface="Calibri"/>
                <a:cs typeface="Calibri"/>
              </a:rPr>
              <a:t>Пристеночный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тромбоз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полости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ЛЖ</a:t>
            </a:r>
            <a:r>
              <a:rPr sz="1700" spc="-5" dirty="0">
                <a:latin typeface="Calibri"/>
                <a:cs typeface="Calibri"/>
              </a:rPr>
              <a:t> обнаруживают </a:t>
            </a:r>
            <a:r>
              <a:rPr sz="1700" spc="-3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практически </a:t>
            </a:r>
            <a:r>
              <a:rPr sz="1700" spc="-15" dirty="0">
                <a:latin typeface="Calibri"/>
                <a:cs typeface="Calibri"/>
              </a:rPr>
              <a:t>всегда </a:t>
            </a:r>
            <a:r>
              <a:rPr sz="1700" dirty="0">
                <a:latin typeface="Calibri"/>
                <a:cs typeface="Calibri"/>
              </a:rPr>
              <a:t>при аневризме </a:t>
            </a:r>
            <a:r>
              <a:rPr sz="1700" spc="-5" dirty="0">
                <a:latin typeface="Calibri"/>
                <a:cs typeface="Calibri"/>
              </a:rPr>
              <a:t>сердца </a:t>
            </a:r>
            <a:r>
              <a:rPr sz="1700" dirty="0">
                <a:latin typeface="Calibri"/>
                <a:cs typeface="Calibri"/>
              </a:rPr>
              <a:t>и не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менее </a:t>
            </a:r>
            <a:r>
              <a:rPr sz="1700" dirty="0">
                <a:latin typeface="Calibri"/>
                <a:cs typeface="Calibri"/>
              </a:rPr>
              <a:t>чем в </a:t>
            </a:r>
            <a:r>
              <a:rPr sz="1700" spc="-10" dirty="0">
                <a:latin typeface="Calibri"/>
                <a:cs typeface="Calibri"/>
              </a:rPr>
              <a:t>половине </a:t>
            </a:r>
            <a:r>
              <a:rPr sz="1700" dirty="0">
                <a:latin typeface="Calibri"/>
                <a:cs typeface="Calibri"/>
              </a:rPr>
              <a:t>случаев обширных </a:t>
            </a:r>
            <a:r>
              <a:rPr sz="1700" spc="-5" dirty="0">
                <a:latin typeface="Calibri"/>
                <a:cs typeface="Calibri"/>
              </a:rPr>
              <a:t>передних 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ИМ.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Методом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диагностики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для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выявления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острой </a:t>
            </a:r>
            <a:r>
              <a:rPr sz="1700" dirty="0">
                <a:latin typeface="Calibri"/>
                <a:cs typeface="Calibri"/>
              </a:rPr>
              <a:t> аневризмы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и тромбоза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10" dirty="0">
                <a:latin typeface="Calibri"/>
                <a:cs typeface="Calibri"/>
              </a:rPr>
              <a:t>полости</a:t>
            </a:r>
            <a:r>
              <a:rPr sz="1700" spc="2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ЛЖ</a:t>
            </a:r>
            <a:r>
              <a:rPr sz="1700" spc="-10" dirty="0">
                <a:latin typeface="Calibri"/>
                <a:cs typeface="Calibri"/>
              </a:rPr>
              <a:t> является</a:t>
            </a:r>
            <a:endParaRPr sz="17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700" b="1" u="heavy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ЭхоКГ</a:t>
            </a:r>
            <a:r>
              <a:rPr sz="1700" spc="-10" dirty="0">
                <a:latin typeface="Calibri"/>
                <a:cs typeface="Calibri"/>
              </a:rPr>
              <a:t>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5664" y="1267967"/>
            <a:ext cx="5113020" cy="323088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2384" rIns="0" bIns="0" rtlCol="0">
            <a:spAutoFit/>
          </a:bodyPr>
          <a:lstStyle/>
          <a:p>
            <a:pPr marL="275590" marR="1158240" indent="-182880">
              <a:lnSpc>
                <a:spcPct val="100000"/>
              </a:lnSpc>
              <a:spcBef>
                <a:spcPts val="254"/>
              </a:spcBef>
              <a:buClr>
                <a:srgbClr val="006FC0"/>
              </a:buClr>
              <a:buFont typeface="Arial MT"/>
              <a:buChar char="•"/>
              <a:tabLst>
                <a:tab pos="276225" algn="l"/>
              </a:tabLst>
            </a:pPr>
            <a:r>
              <a:rPr sz="1700" dirty="0">
                <a:latin typeface="Calibri"/>
                <a:cs typeface="Calibri"/>
              </a:rPr>
              <a:t>У </a:t>
            </a:r>
            <a:r>
              <a:rPr sz="1700" spc="-5" dirty="0">
                <a:latin typeface="Calibri"/>
                <a:cs typeface="Calibri"/>
              </a:rPr>
              <a:t>пациентов </a:t>
            </a:r>
            <a:r>
              <a:rPr sz="1700" dirty="0">
                <a:latin typeface="Calibri"/>
                <a:cs typeface="Calibri"/>
              </a:rPr>
              <a:t>с </a:t>
            </a:r>
            <a:r>
              <a:rPr sz="1700" spc="-5" dirty="0">
                <a:latin typeface="Calibri"/>
                <a:cs typeface="Calibri"/>
              </a:rPr>
              <a:t>ИМпST </a:t>
            </a:r>
            <a:r>
              <a:rPr sz="1700" dirty="0">
                <a:latin typeface="Calibri"/>
                <a:cs typeface="Calibri"/>
              </a:rPr>
              <a:t>при </a:t>
            </a:r>
            <a:r>
              <a:rPr sz="1700" spc="-5" dirty="0">
                <a:latin typeface="Calibri"/>
                <a:cs typeface="Calibri"/>
              </a:rPr>
              <a:t>обнаружении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аневризмы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ЛЖ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с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тромбозом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полости</a:t>
            </a:r>
            <a:endParaRPr sz="1700">
              <a:latin typeface="Calibri"/>
              <a:cs typeface="Calibri"/>
            </a:endParaRPr>
          </a:p>
          <a:p>
            <a:pPr marL="275590" marR="205740">
              <a:lnSpc>
                <a:spcPct val="100000"/>
              </a:lnSpc>
            </a:pPr>
            <a:r>
              <a:rPr sz="1700" spc="-5" dirty="0">
                <a:latin typeface="Calibri"/>
                <a:cs typeface="Calibri"/>
              </a:rPr>
              <a:t>рекомендуется </a:t>
            </a:r>
            <a:r>
              <a:rPr sz="1700" dirty="0">
                <a:latin typeface="Calibri"/>
                <a:cs typeface="Calibri"/>
              </a:rPr>
              <a:t>назначение </a:t>
            </a:r>
            <a:r>
              <a:rPr sz="170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антагониста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витамина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15" dirty="0">
                <a:latin typeface="Calibri"/>
                <a:cs typeface="Calibri"/>
              </a:rPr>
              <a:t>под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контролем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МНО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(целевые </a:t>
            </a:r>
            <a:r>
              <a:rPr sz="1700" dirty="0">
                <a:latin typeface="Calibri"/>
                <a:cs typeface="Calibri"/>
              </a:rPr>
              <a:t>значения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—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2,0– 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3,0)</a:t>
            </a:r>
            <a:r>
              <a:rPr sz="1700" spc="-5" dirty="0">
                <a:latin typeface="Calibri"/>
                <a:cs typeface="Calibri"/>
              </a:rPr>
              <a:t> минимум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на 6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месяцев.</a:t>
            </a:r>
            <a:r>
              <a:rPr sz="1700" spc="-10" dirty="0">
                <a:latin typeface="Calibri"/>
                <a:cs typeface="Calibri"/>
              </a:rPr>
              <a:t> Абсолютным</a:t>
            </a:r>
            <a:endParaRPr sz="1700">
              <a:latin typeface="Calibri"/>
              <a:cs typeface="Calibri"/>
            </a:endParaRPr>
          </a:p>
          <a:p>
            <a:pPr marL="275590" marR="374650">
              <a:lnSpc>
                <a:spcPct val="100000"/>
              </a:lnSpc>
            </a:pPr>
            <a:r>
              <a:rPr sz="1700" spc="-5" dirty="0">
                <a:latin typeface="Calibri"/>
                <a:cs typeface="Calibri"/>
              </a:rPr>
              <a:t>показанием для </a:t>
            </a:r>
            <a:r>
              <a:rPr sz="1700" dirty="0">
                <a:latin typeface="Calibri"/>
                <a:cs typeface="Calibri"/>
              </a:rPr>
              <a:t>назначения </a:t>
            </a:r>
            <a:r>
              <a:rPr sz="1700" spc="-10" dirty="0">
                <a:latin typeface="Calibri"/>
                <a:cs typeface="Calibri"/>
              </a:rPr>
              <a:t>антикоагулянтов 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являются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следующие</a:t>
            </a:r>
            <a:r>
              <a:rPr sz="1700" spc="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особенности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тромба: </a:t>
            </a:r>
            <a:r>
              <a:rPr sz="1700" dirty="0">
                <a:latin typeface="Calibri"/>
                <a:cs typeface="Calibri"/>
              </a:rPr>
              <a:t> мобильный </a:t>
            </a:r>
            <a:r>
              <a:rPr sz="1700" spc="-5" dirty="0">
                <a:latin typeface="Calibri"/>
                <a:cs typeface="Calibri"/>
              </a:rPr>
              <a:t>(флотирующий) свободный участок,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большие </a:t>
            </a:r>
            <a:r>
              <a:rPr sz="1700" dirty="0">
                <a:latin typeface="Calibri"/>
                <a:cs typeface="Calibri"/>
              </a:rPr>
              <a:t>размеры </a:t>
            </a:r>
            <a:r>
              <a:rPr sz="1700" spc="-10" dirty="0">
                <a:latin typeface="Calibri"/>
                <a:cs typeface="Calibri"/>
              </a:rPr>
              <a:t>(более </a:t>
            </a:r>
            <a:r>
              <a:rPr sz="1700" spc="5" dirty="0">
                <a:latin typeface="Calibri"/>
                <a:cs typeface="Calibri"/>
              </a:rPr>
              <a:t>2–3 </a:t>
            </a:r>
            <a:r>
              <a:rPr sz="1700" dirty="0">
                <a:latin typeface="Calibri"/>
                <a:cs typeface="Calibri"/>
              </a:rPr>
              <a:t>см) и выраженная </a:t>
            </a:r>
            <a:r>
              <a:rPr sz="1700" spc="-3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протрузия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(выпячивание)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тромба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в </a:t>
            </a:r>
            <a:r>
              <a:rPr sz="1700" spc="-10" dirty="0">
                <a:latin typeface="Calibri"/>
                <a:cs typeface="Calibri"/>
              </a:rPr>
              <a:t>полость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ЛЖ,</a:t>
            </a:r>
            <a:endParaRPr sz="17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  <a:spcBef>
                <a:spcPts val="5"/>
              </a:spcBef>
            </a:pPr>
            <a:r>
              <a:rPr sz="1700" spc="-10" dirty="0">
                <a:latin typeface="Calibri"/>
                <a:cs typeface="Calibri"/>
              </a:rPr>
              <a:t>неоднородность</a:t>
            </a:r>
            <a:r>
              <a:rPr sz="1700" dirty="0">
                <a:latin typeface="Calibri"/>
                <a:cs typeface="Calibri"/>
              </a:rPr>
              <a:t> структуры,</a:t>
            </a:r>
            <a:r>
              <a:rPr sz="1700" spc="-5" dirty="0">
                <a:latin typeface="Calibri"/>
                <a:cs typeface="Calibri"/>
              </a:rPr>
              <a:t> фрагментация</a:t>
            </a:r>
            <a:r>
              <a:rPr sz="1700" spc="-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тромба.</a:t>
            </a:r>
            <a:endParaRPr sz="1700">
              <a:latin typeface="Calibri"/>
              <a:cs typeface="Calibri"/>
            </a:endParaRPr>
          </a:p>
          <a:p>
            <a:pPr marL="275590">
              <a:lnSpc>
                <a:spcPct val="100000"/>
              </a:lnSpc>
            </a:pPr>
            <a:r>
              <a:rPr sz="1700" b="1" spc="-15" dirty="0">
                <a:latin typeface="Calibri"/>
                <a:cs typeface="Calibri"/>
              </a:rPr>
              <a:t>ЕОК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IIa</a:t>
            </a:r>
            <a:r>
              <a:rPr sz="1700" b="1" spc="-25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C (УУР</a:t>
            </a:r>
            <a:r>
              <a:rPr sz="1700" b="1" spc="-10" dirty="0">
                <a:latin typeface="Calibri"/>
                <a:cs typeface="Calibri"/>
              </a:rPr>
              <a:t> </a:t>
            </a:r>
            <a:r>
              <a:rPr sz="1700" b="1" spc="-5" dirty="0">
                <a:latin typeface="Calibri"/>
                <a:cs typeface="Calibri"/>
              </a:rPr>
              <a:t>С,</a:t>
            </a:r>
            <a:r>
              <a:rPr sz="1700" b="1" spc="-45" dirty="0">
                <a:latin typeface="Calibri"/>
                <a:cs typeface="Calibri"/>
              </a:rPr>
              <a:t> </a:t>
            </a:r>
            <a:r>
              <a:rPr sz="1700" b="1" spc="-40" dirty="0">
                <a:latin typeface="Calibri"/>
                <a:cs typeface="Calibri"/>
              </a:rPr>
              <a:t>УДД</a:t>
            </a:r>
            <a:r>
              <a:rPr sz="1700" b="1" spc="-20" dirty="0">
                <a:latin typeface="Calibri"/>
                <a:cs typeface="Calibri"/>
              </a:rPr>
              <a:t> </a:t>
            </a:r>
            <a:r>
              <a:rPr sz="1700" b="1" dirty="0">
                <a:latin typeface="Calibri"/>
                <a:cs typeface="Calibri"/>
              </a:rPr>
              <a:t>5)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pc="-5" dirty="0"/>
              <a:t>Медицинская реабилитация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9352" y="2051761"/>
            <a:ext cx="6924447" cy="1336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Медицинские показания и противопоказания к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применению методов реабилитации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7537" y="1174114"/>
          <a:ext cx="10944225" cy="5128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56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5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8955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8590" marR="139700" indent="3492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 и </a:t>
                      </a:r>
                      <a:r>
                        <a:rPr sz="1400" b="1" spc="-3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нь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180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 снижения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улучшения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функционального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состояния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включение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всех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470534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пациентов, перенесших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ИМпST,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 программы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кардиореабилитации (КР)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, нацеленные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изменение образа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жизни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пациентов,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контроль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факторов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ИБС,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улучшение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качества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жизни,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повышение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приверженности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лечению,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замедление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прогрессирования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заболевания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улучшение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прогноза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93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реализации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программы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КР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сформировать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мультидисциплинарную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команду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специалистов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(врач-кардиолог,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врач-терапевт/врач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общей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практики,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врач-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диетолог,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врач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ЛФК/инструктор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ЛФК,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медицинский</a:t>
                      </a:r>
                      <a:r>
                        <a:rPr sz="14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психолог,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медицинские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сестры)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809">
                <a:tc>
                  <a:txBody>
                    <a:bodyPr/>
                    <a:lstStyle/>
                    <a:p>
                      <a:pPr marL="91440" marR="3333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Пациентам,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перенесшим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для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улучшения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кардиореспираторной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работоспособности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функциональных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возможностей,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благоприятного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влияния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на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факторы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ИБС,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снижения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риска</a:t>
                      </a:r>
                      <a:r>
                        <a:rPr sz="14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нефатальных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ишемических</a:t>
                      </a:r>
                      <a:r>
                        <a:rPr sz="14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событий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смертности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необходимо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участие</a:t>
                      </a:r>
                      <a:r>
                        <a:rPr sz="1400" b="1" spc="-2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b="1" spc="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реабилитационной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программе,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включающей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дозированные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физические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нагрузки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394335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94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контроля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состоянием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ИМпST,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время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тренировок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непрерывный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прерывистый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контроль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 ЧСС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АД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58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1806">
                <a:tc>
                  <a:txBody>
                    <a:bodyPr/>
                    <a:lstStyle/>
                    <a:p>
                      <a:pPr marL="91440" marR="2444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функционального статуса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ИМпST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 выбора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для него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 дозированных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нагрузок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использовать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стресс-тест (велоэргометрия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электрокардиография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другой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физической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нагрузкой)</a:t>
                      </a:r>
                      <a:r>
                        <a:rPr sz="1400" b="1" spc="-4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непрерывной</a:t>
                      </a:r>
                      <a:r>
                        <a:rPr sz="1400" b="1" spc="-4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оценкой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ритма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сердца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ишемии</a:t>
                      </a:r>
                      <a:r>
                        <a:rPr sz="1400" b="1" spc="-3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миокарда</a:t>
                      </a:r>
                      <a:r>
                        <a:rPr sz="1400" b="1" spc="-5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по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ЭКГ,</a:t>
                      </a:r>
                      <a:r>
                        <a:rPr sz="1400" b="1" spc="-1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или,</a:t>
                      </a:r>
                      <a:r>
                        <a:rPr sz="1400" b="1" spc="-3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его</a:t>
                      </a:r>
                      <a:r>
                        <a:rPr sz="1400" b="1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доступности,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1440" marR="120269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кардиопульмональный </a:t>
                      </a:r>
                      <a:r>
                        <a:rPr sz="1400" b="1" spc="-5" dirty="0">
                          <a:solidFill>
                            <a:srgbClr val="244060"/>
                          </a:solidFill>
                          <a:latin typeface="Calibri"/>
                          <a:cs typeface="Calibri"/>
                        </a:rPr>
                        <a:t>нагрузочный тест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(последний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особенно актуален у пациентов с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сердечной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недостаточностью)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98780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3832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5DAC"/>
                </a:solidFill>
              </a:rPr>
              <a:t>Медицинская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реабилитация</a:t>
            </a:r>
            <a:endParaRPr sz="24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ru-RU" spc="-5" dirty="0"/>
              <a:t>Профилактика и диспансерное наблюдение</a:t>
            </a:r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619352" y="2051761"/>
            <a:ext cx="9439048" cy="1336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Медицинские показания и противопоказания к применению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ru-RU" sz="2700" spc="-5" dirty="0">
                <a:solidFill>
                  <a:srgbClr val="FFFFFF"/>
                </a:solidFill>
                <a:cs typeface="Calibri"/>
              </a:rPr>
              <a:t>методов профилактики</a:t>
            </a:r>
            <a:endParaRPr sz="27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1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5899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Профилактика </a:t>
            </a:r>
            <a:r>
              <a:rPr sz="2400" dirty="0">
                <a:solidFill>
                  <a:srgbClr val="005DAC"/>
                </a:solidFill>
              </a:rPr>
              <a:t>и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диспансерное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spc="-20" dirty="0">
                <a:solidFill>
                  <a:srgbClr val="005DAC"/>
                </a:solidFill>
              </a:rPr>
              <a:t>наблюдение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47701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38862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Для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снижения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риска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сердечно-сосудистых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событий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среди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перенесших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ИМ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рекомендуются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выявление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курильщиков</a:t>
            </a:r>
            <a:r>
              <a:rPr sz="1600" spc="-5" dirty="0">
                <a:latin typeface="Calibri"/>
                <a:cs typeface="Calibri"/>
              </a:rPr>
              <a:t> 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регулярные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вмешательства,</a:t>
            </a:r>
            <a:endParaRPr sz="1600">
              <a:latin typeface="Calibri"/>
              <a:cs typeface="Calibri"/>
            </a:endParaRPr>
          </a:p>
          <a:p>
            <a:pPr marL="274320" marR="208279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направленные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полный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отказ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курения,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включая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отказ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от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пассивного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курения.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marR="179070" indent="-182880" algn="just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10" dirty="0">
                <a:latin typeface="Calibri"/>
                <a:cs typeface="Calibri"/>
              </a:rPr>
              <a:t>Всем </a:t>
            </a:r>
            <a:r>
              <a:rPr sz="1600" spc="-5" dirty="0">
                <a:latin typeface="Calibri"/>
                <a:cs typeface="Calibri"/>
              </a:rPr>
              <a:t>пациентам, </a:t>
            </a:r>
            <a:r>
              <a:rPr sz="1600" spc="-10" dirty="0">
                <a:latin typeface="Calibri"/>
                <a:cs typeface="Calibri"/>
              </a:rPr>
              <a:t>перенесшим </a:t>
            </a:r>
            <a:r>
              <a:rPr sz="1600" spc="-35" dirty="0">
                <a:latin typeface="Calibri"/>
                <a:cs typeface="Calibri"/>
              </a:rPr>
              <a:t>ИМпST, </a:t>
            </a:r>
            <a:r>
              <a:rPr sz="1600" spc="-10" dirty="0">
                <a:latin typeface="Calibri"/>
                <a:cs typeface="Calibri"/>
              </a:rPr>
              <a:t>для </a:t>
            </a:r>
            <a:r>
              <a:rPr sz="1600" spc="-15" dirty="0">
                <a:latin typeface="Calibri"/>
                <a:cs typeface="Calibri"/>
              </a:rPr>
              <a:t>улучшения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прогноза </a:t>
            </a:r>
            <a:r>
              <a:rPr sz="1600" spc="-15" dirty="0">
                <a:latin typeface="Calibri"/>
                <a:cs typeface="Calibri"/>
              </a:rPr>
              <a:t>рекомендуется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нормализация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массы тела.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6FC0"/>
              </a:buClr>
              <a:buFont typeface="Arial MT"/>
              <a:buChar char="•"/>
            </a:pPr>
            <a:endParaRPr sz="1550">
              <a:latin typeface="Calibri"/>
              <a:cs typeface="Calibri"/>
            </a:endParaRPr>
          </a:p>
          <a:p>
            <a:pPr marL="274320" marR="59055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У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пациентов,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перенесших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ИМпST,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улучшения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прогноза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рекомендуются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контроль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АД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поддержание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его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нормальном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уровне.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А,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1)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274320" marR="11747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15" dirty="0">
                <a:latin typeface="Calibri"/>
                <a:cs typeface="Calibri"/>
              </a:rPr>
              <a:t>Ежегодная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вакцинация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против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гриппа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всем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пациентам,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перенесшим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ИМ.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IB</a:t>
            </a:r>
            <a:r>
              <a:rPr sz="1600" b="1" spc="-5" dirty="0">
                <a:latin typeface="Calibri"/>
                <a:cs typeface="Calibri"/>
              </a:rPr>
              <a:t> 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B,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4140" y="1267967"/>
            <a:ext cx="5111750" cy="47701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955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Профилактика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внезапной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смерти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помощью</a:t>
            </a:r>
            <a:endParaRPr sz="1600">
              <a:latin typeface="Calibri"/>
              <a:cs typeface="Calibri"/>
            </a:endParaRPr>
          </a:p>
          <a:p>
            <a:pPr marL="274955" marR="36576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имплантации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кардиовертера-дефибриллятора***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(или</a:t>
            </a:r>
            <a:r>
              <a:rPr sz="1600" spc="-5" dirty="0">
                <a:latin typeface="Calibri"/>
                <a:cs typeface="Calibri"/>
              </a:rPr>
              <a:t> прибора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 ресинхронизирующей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терапии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функцией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кардиовертера-дефибриллятора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ts val="1914"/>
              </a:lnSpc>
              <a:spcBef>
                <a:spcPts val="10"/>
              </a:spcBef>
            </a:pPr>
            <a:r>
              <a:rPr sz="1600" spc="-5" dirty="0">
                <a:latin typeface="Calibri"/>
                <a:cs typeface="Calibri"/>
              </a:rPr>
              <a:t>наличии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показаний)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ФВ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ЛЖ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Symbol"/>
                <a:cs typeface="Symbol"/>
              </a:rPr>
              <a:t></a:t>
            </a:r>
            <a:r>
              <a:rPr sz="1600" spc="-3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35%</a:t>
            </a:r>
            <a:endParaRPr sz="1600">
              <a:latin typeface="Calibri"/>
              <a:cs typeface="Calibri"/>
            </a:endParaRPr>
          </a:p>
          <a:p>
            <a:pPr marL="274955" marR="996315" algn="just">
              <a:lnSpc>
                <a:spcPts val="1920"/>
              </a:lnSpc>
              <a:spcBef>
                <a:spcPts val="60"/>
              </a:spcBef>
            </a:pPr>
            <a:r>
              <a:rPr sz="1600" spc="-5" dirty="0">
                <a:latin typeface="Calibri"/>
                <a:cs typeface="Calibri"/>
              </a:rPr>
              <a:t>у пациентов с </a:t>
            </a:r>
            <a:r>
              <a:rPr sz="1600" spc="-10" dirty="0">
                <a:latin typeface="Calibri"/>
                <a:cs typeface="Calibri"/>
              </a:rPr>
              <a:t>сердечной недостаточностью,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сохраняющейся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фоне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оптимальной</a:t>
            </a:r>
            <a:endParaRPr sz="1600">
              <a:latin typeface="Calibri"/>
              <a:cs typeface="Calibri"/>
            </a:endParaRPr>
          </a:p>
          <a:p>
            <a:pPr marL="274955" marR="297815" algn="just">
              <a:lnSpc>
                <a:spcPts val="1920"/>
              </a:lnSpc>
            </a:pPr>
            <a:r>
              <a:rPr sz="1600" spc="-10" dirty="0">
                <a:latin typeface="Calibri"/>
                <a:cs typeface="Calibri"/>
              </a:rPr>
              <a:t>медикаментозной </a:t>
            </a:r>
            <a:r>
              <a:rPr sz="1600" spc="-5" dirty="0">
                <a:latin typeface="Calibri"/>
                <a:cs typeface="Calibri"/>
              </a:rPr>
              <a:t>терапии, </a:t>
            </a:r>
            <a:r>
              <a:rPr sz="1600" spc="-25" dirty="0">
                <a:latin typeface="Calibri"/>
                <a:cs typeface="Calibri"/>
              </a:rPr>
              <a:t>когда </a:t>
            </a:r>
            <a:r>
              <a:rPr sz="1600" spc="-5" dirty="0">
                <a:latin typeface="Calibri"/>
                <a:cs typeface="Calibri"/>
              </a:rPr>
              <a:t>после ИМ </a:t>
            </a:r>
            <a:r>
              <a:rPr sz="1600" spc="-10" dirty="0">
                <a:latin typeface="Calibri"/>
                <a:cs typeface="Calibri"/>
              </a:rPr>
              <a:t>прошло </a:t>
            </a:r>
            <a:r>
              <a:rPr sz="1600" spc="-3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более </a:t>
            </a:r>
            <a:r>
              <a:rPr sz="1600" spc="-5" dirty="0">
                <a:latin typeface="Calibri"/>
                <a:cs typeface="Calibri"/>
              </a:rPr>
              <a:t>40 </a:t>
            </a:r>
            <a:r>
              <a:rPr sz="1600" spc="-10" dirty="0">
                <a:latin typeface="Calibri"/>
                <a:cs typeface="Calibri"/>
              </a:rPr>
              <a:t>дней </a:t>
            </a:r>
            <a:r>
              <a:rPr sz="1600" spc="-5" dirty="0">
                <a:latin typeface="Calibri"/>
                <a:cs typeface="Calibri"/>
              </a:rPr>
              <a:t>и пациент не </a:t>
            </a:r>
            <a:r>
              <a:rPr sz="1600" spc="-20" dirty="0">
                <a:latin typeface="Calibri"/>
                <a:cs typeface="Calibri"/>
              </a:rPr>
              <a:t>подходит </a:t>
            </a:r>
            <a:r>
              <a:rPr sz="1600" spc="-10" dirty="0">
                <a:latin typeface="Calibri"/>
                <a:cs typeface="Calibri"/>
              </a:rPr>
              <a:t>для </a:t>
            </a:r>
            <a:r>
              <a:rPr sz="1600" spc="-15" dirty="0">
                <a:latin typeface="Calibri"/>
                <a:cs typeface="Calibri"/>
              </a:rPr>
              <a:t>процедур </a:t>
            </a:r>
            <a:r>
              <a:rPr sz="1600" spc="-10" dirty="0">
                <a:latin typeface="Calibri"/>
                <a:cs typeface="Calibri"/>
              </a:rPr>
              <a:t> реваскуляризации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миокарда.</a:t>
            </a:r>
            <a:endParaRPr sz="1600">
              <a:latin typeface="Calibri"/>
              <a:cs typeface="Calibri"/>
            </a:endParaRPr>
          </a:p>
          <a:p>
            <a:pPr marL="274955" algn="just">
              <a:lnSpc>
                <a:spcPts val="1855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IA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 </a:t>
            </a:r>
            <a:r>
              <a:rPr sz="1600" b="1" spc="5" dirty="0">
                <a:latin typeface="Calibri"/>
                <a:cs typeface="Calibri"/>
              </a:rPr>
              <a:t>А,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45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274955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После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выписки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из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стационара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диспансерное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наблюдение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за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всеми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пациентами,</a:t>
            </a:r>
            <a:endParaRPr sz="1600">
              <a:latin typeface="Calibri"/>
              <a:cs typeface="Calibri"/>
            </a:endParaRPr>
          </a:p>
          <a:p>
            <a:pPr marL="274955" marR="14668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перенесшими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spc="-35" dirty="0">
                <a:latin typeface="Calibri"/>
                <a:cs typeface="Calibri"/>
              </a:rPr>
              <a:t>ИМпST,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реализации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комплекса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мер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по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профилактике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лечению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сердечно-сосудистых </a:t>
            </a:r>
            <a:r>
              <a:rPr sz="1600" spc="-10" dirty="0">
                <a:latin typeface="Calibri"/>
                <a:cs typeface="Calibri"/>
              </a:rPr>
              <a:t> осложнений,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своевременной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коррекции</a:t>
            </a:r>
            <a:r>
              <a:rPr sz="1600" spc="-5" dirty="0">
                <a:latin typeface="Calibri"/>
                <a:cs typeface="Calibri"/>
              </a:rPr>
              <a:t> терапии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libri"/>
                <a:cs typeface="Calibri"/>
              </a:rPr>
              <a:t>повышения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приверженности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 лечению.</a:t>
            </a:r>
            <a:endParaRPr sz="1600">
              <a:latin typeface="Calibri"/>
              <a:cs typeface="Calibri"/>
            </a:endParaRPr>
          </a:p>
          <a:p>
            <a:pPr marL="274955" algn="just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IС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8"/>
                </a:lnTo>
                <a:lnTo>
                  <a:pt x="12192000" y="6857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Организация</a:t>
            </a:r>
            <a:r>
              <a:rPr spc="-25" dirty="0"/>
              <a:t> </a:t>
            </a:r>
            <a:r>
              <a:rPr spc="-5" dirty="0"/>
              <a:t>оказания</a:t>
            </a:r>
            <a:r>
              <a:rPr spc="-20" dirty="0"/>
              <a:t> </a:t>
            </a:r>
            <a:r>
              <a:rPr spc="-15" dirty="0"/>
              <a:t>медицинской</a:t>
            </a:r>
            <a:r>
              <a:rPr spc="35" dirty="0"/>
              <a:t> </a:t>
            </a:r>
            <a:r>
              <a:rPr spc="-5" dirty="0"/>
              <a:t>помощи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19353" y="2051761"/>
            <a:ext cx="6704330" cy="1341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b="1" spc="5" dirty="0">
                <a:solidFill>
                  <a:srgbClr val="DA0000"/>
                </a:solidFill>
                <a:latin typeface="Calibri"/>
                <a:cs typeface="Calibri"/>
              </a:rPr>
              <a:t>—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Показания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госпитализации</a:t>
            </a:r>
            <a:endParaRPr sz="2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Показания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выписке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пациента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из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стационара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8480" y="141731"/>
            <a:ext cx="859535" cy="76657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4194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Показания</a:t>
            </a:r>
            <a:r>
              <a:rPr sz="2400" spc="-3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для</a:t>
            </a:r>
            <a:r>
              <a:rPr sz="2400" spc="-4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госпитализации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3316" y="1267967"/>
            <a:ext cx="5113020" cy="47701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320" marR="918210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догоспитальном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этапе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не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рекомендуется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проведение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диагностических</a:t>
            </a:r>
            <a:r>
              <a:rPr sz="1600" b="1" spc="3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мероприятий,</a:t>
            </a:r>
            <a:endParaRPr sz="1600">
              <a:latin typeface="Calibri"/>
              <a:cs typeface="Calibri"/>
            </a:endParaRPr>
          </a:p>
          <a:p>
            <a:pPr marL="274320" marR="31115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направленных на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подтверждение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или исключение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ИМ.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320" indent="-183515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подозрении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на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пациента,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госпитализированного в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стационар,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не</a:t>
            </a:r>
            <a:endParaRPr sz="1600">
              <a:latin typeface="Calibri"/>
              <a:cs typeface="Calibri"/>
            </a:endParaRPr>
          </a:p>
          <a:p>
            <a:pPr marL="274320" marR="52387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располагающий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возможностями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для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экстренной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реваскуляризации,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своевременно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spc="-5" dirty="0">
                <a:latin typeface="Calibri"/>
                <a:cs typeface="Calibri"/>
              </a:rPr>
              <a:t>перевести</a:t>
            </a:r>
            <a:r>
              <a:rPr sz="1600" spc="35" dirty="0"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лечебное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учреждение,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35" dirty="0">
                <a:solidFill>
                  <a:srgbClr val="244060"/>
                </a:solidFill>
                <a:latin typeface="Calibri"/>
                <a:cs typeface="Calibri"/>
              </a:rPr>
              <a:t>где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реализуется</a:t>
            </a:r>
            <a:endParaRPr sz="1600">
              <a:latin typeface="Calibri"/>
              <a:cs typeface="Calibri"/>
            </a:endParaRPr>
          </a:p>
          <a:p>
            <a:pPr marL="274320" marR="1357630">
              <a:lnSpc>
                <a:spcPct val="100000"/>
              </a:lnSpc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программа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реваскуляризации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при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ИМ.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5" dirty="0">
                <a:latin typeface="Calibri"/>
                <a:cs typeface="Calibri"/>
              </a:rPr>
              <a:t> 5)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Calibri"/>
              <a:cs typeface="Calibri"/>
            </a:endParaRPr>
          </a:p>
          <a:p>
            <a:pPr marL="274320" marR="100330" indent="-182880">
              <a:lnSpc>
                <a:spcPct val="100000"/>
              </a:lnSpc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В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каждом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регионе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рекомендуется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разработать 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региональный</a:t>
            </a:r>
            <a:r>
              <a:rPr sz="1600" b="1" spc="-2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протокол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маршрутизации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 </a:t>
            </a:r>
            <a:r>
              <a:rPr sz="1600" spc="-3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ИМпST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учетом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действующих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рекомендаций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особенностей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региона.</a:t>
            </a:r>
            <a:endParaRPr sz="1600">
              <a:latin typeface="Calibri"/>
              <a:cs typeface="Calibri"/>
            </a:endParaRPr>
          </a:p>
          <a:p>
            <a:pPr marL="274320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4140" y="1267967"/>
            <a:ext cx="5111750" cy="32937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3020" rIns="0" bIns="0" rtlCol="0">
            <a:spAutoFit/>
          </a:bodyPr>
          <a:lstStyle/>
          <a:p>
            <a:pPr marL="274955" marR="428625" indent="-182880">
              <a:lnSpc>
                <a:spcPct val="100000"/>
              </a:lnSpc>
              <a:spcBef>
                <a:spcPts val="260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spc="-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каждом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регионе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рекомендуется</a:t>
            </a:r>
            <a:r>
              <a:rPr sz="1600" spc="50" dirty="0"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выделить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специализированное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кардиохирургическое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отделение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для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проведения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экстренных</a:t>
            </a:r>
            <a:r>
              <a:rPr sz="1600" b="1" spc="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операций </a:t>
            </a:r>
            <a:r>
              <a:rPr sz="1600" b="1" spc="-35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коронарного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шунтирования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у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ИМ</a:t>
            </a:r>
            <a:r>
              <a:rPr sz="1600" spc="5" dirty="0">
                <a:latin typeface="Calibri"/>
                <a:cs typeface="Calibri"/>
              </a:rPr>
              <a:t>, </a:t>
            </a:r>
            <a:r>
              <a:rPr sz="1600" spc="-5" dirty="0">
                <a:latin typeface="Calibri"/>
                <a:cs typeface="Calibri"/>
              </a:rPr>
              <a:t>а 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также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разработать региональные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правила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экстренного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перевода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таких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пациентов.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IC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С,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-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5)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274955" marR="93980" indent="-182880">
              <a:lnSpc>
                <a:spcPct val="100000"/>
              </a:lnSpc>
              <a:spcBef>
                <a:spcPts val="5"/>
              </a:spcBef>
              <a:buClr>
                <a:srgbClr val="006FC0"/>
              </a:buClr>
              <a:buFont typeface="Arial MT"/>
              <a:buChar char="•"/>
              <a:tabLst>
                <a:tab pos="274955" algn="l"/>
              </a:tabLst>
            </a:pP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Ранняя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выписка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с</a:t>
            </a:r>
            <a:r>
              <a:rPr sz="1600" b="1" spc="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ИМпST</a:t>
            </a:r>
            <a:r>
              <a:rPr sz="1600" b="1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низкого риска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после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первичного</a:t>
            </a:r>
            <a:r>
              <a:rPr sz="1600" b="1" spc="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ЧКВ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рекомендована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 у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отдельных 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пациентов,</a:t>
            </a:r>
            <a:r>
              <a:rPr sz="1600" b="1" spc="-2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если организованы ранняя</a:t>
            </a:r>
            <a:r>
              <a:rPr sz="1600" b="1" spc="10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реабилитация </a:t>
            </a:r>
            <a:r>
              <a:rPr sz="1600" b="1" spc="-34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244060"/>
                </a:solidFill>
                <a:latin typeface="Calibri"/>
                <a:cs typeface="Calibri"/>
              </a:rPr>
              <a:t>и адекватное</a:t>
            </a:r>
            <a:r>
              <a:rPr sz="1600" b="1" spc="-15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244060"/>
                </a:solidFill>
                <a:latin typeface="Calibri"/>
                <a:cs typeface="Calibri"/>
              </a:rPr>
              <a:t>наблюдение.</a:t>
            </a:r>
            <a:endParaRPr sz="1600">
              <a:latin typeface="Calibri"/>
              <a:cs typeface="Calibri"/>
            </a:endParaRPr>
          </a:p>
          <a:p>
            <a:pPr marL="274955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ЕОК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IB </a:t>
            </a:r>
            <a:r>
              <a:rPr sz="1600" b="1" spc="-5" dirty="0">
                <a:latin typeface="Calibri"/>
                <a:cs typeface="Calibri"/>
              </a:rPr>
              <a:t>(УУР</a:t>
            </a:r>
            <a:r>
              <a:rPr sz="1600" b="1" dirty="0">
                <a:latin typeface="Calibri"/>
                <a:cs typeface="Calibri"/>
              </a:rPr>
              <a:t> </a:t>
            </a:r>
            <a:r>
              <a:rPr sz="1600" b="1" spc="10" dirty="0">
                <a:latin typeface="Calibri"/>
                <a:cs typeface="Calibri"/>
              </a:rPr>
              <a:t>A,</a:t>
            </a:r>
            <a:r>
              <a:rPr sz="1600" b="1" spc="-15" dirty="0">
                <a:latin typeface="Calibri"/>
                <a:cs typeface="Calibri"/>
              </a:rPr>
              <a:t> </a:t>
            </a:r>
            <a:r>
              <a:rPr sz="1600" b="1" spc="-50" dirty="0">
                <a:latin typeface="Calibri"/>
                <a:cs typeface="Calibri"/>
              </a:rPr>
              <a:t>УДД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2)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17537" y="1262125"/>
          <a:ext cx="10946126" cy="50546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76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04520" marR="217170" indent="-37846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ди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льно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ти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рекомендаций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ЕОК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Да/Нет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7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696595">
                        <a:lnSpc>
                          <a:spcPct val="100699"/>
                        </a:lnSpc>
                        <a:spcBef>
                          <a:spcPts val="145"/>
                        </a:spcBef>
                      </a:pPr>
                      <a:r>
                        <a:rPr sz="1400" spc="-15" dirty="0">
                          <a:latin typeface="Calibri"/>
                          <a:cs typeface="Calibri"/>
                        </a:rPr>
                        <a:t>Указан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временной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интервал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момента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обращения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медицинской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помощью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начала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реперфузионного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лечения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84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920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Время от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постановки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введения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проводника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инфаркт-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связанную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артерию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проведении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первичного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мин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636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6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Время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постановки/подтверждения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ЧКВ-центре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введения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 marR="127635">
                        <a:lnSpc>
                          <a:spcPts val="1689"/>
                        </a:lnSpc>
                        <a:spcBef>
                          <a:spcPts val="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проводника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в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инфаркт-связанную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артерию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проведении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первичного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мин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128395" algn="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4.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Время от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постановки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неинвазивном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центре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начала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транспортировки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ЧКВ-центр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планировании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первичного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ЧКВ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30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мин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R="1128395" algn="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4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ts val="159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Начало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пределах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минут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после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постановки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(при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невозможности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выполнения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первичной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течение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120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мин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 marR="731520">
                        <a:lnSpc>
                          <a:spcPts val="1689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постановки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диагноза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введения</a:t>
                      </a:r>
                      <a:r>
                        <a:rPr sz="14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проводника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инфаркт-связанную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артерию)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131570" algn="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916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6.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Проведение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коронарной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ангиографии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необходимости,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ЧКВ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пределах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2–24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ч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успешной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ТЛТ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38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7.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КГ/ЧКВ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доступ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через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лучевую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артерию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13157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37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8.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Исследование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уровня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тропонинов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I,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крови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90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131570" algn="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156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Критерии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оценки</a:t>
            </a:r>
            <a:r>
              <a:rPr sz="240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качества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медицинской</a:t>
            </a:r>
            <a:r>
              <a:rPr sz="2400" spc="-5" dirty="0">
                <a:solidFill>
                  <a:srgbClr val="005DAC"/>
                </a:solidFill>
              </a:rPr>
              <a:t> помощи</a:t>
            </a:r>
            <a:r>
              <a:rPr sz="2400" spc="1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1/2</a:t>
            </a:r>
            <a:endParaRPr sz="2400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1520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5DAC"/>
                </a:solidFill>
              </a:rPr>
              <a:t>Критерии</a:t>
            </a:r>
            <a:r>
              <a:rPr sz="2400" spc="-15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оценки</a:t>
            </a:r>
            <a:r>
              <a:rPr sz="2400" spc="-5" dirty="0">
                <a:solidFill>
                  <a:srgbClr val="005DAC"/>
                </a:solidFill>
              </a:rPr>
              <a:t> качества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10" dirty="0">
                <a:solidFill>
                  <a:srgbClr val="005DAC"/>
                </a:solidFill>
              </a:rPr>
              <a:t>медицинской</a:t>
            </a:r>
            <a:r>
              <a:rPr sz="240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помощи</a:t>
            </a:r>
            <a:r>
              <a:rPr sz="2400" spc="-30" dirty="0">
                <a:solidFill>
                  <a:srgbClr val="005DAC"/>
                </a:solidFill>
              </a:rPr>
              <a:t> </a:t>
            </a:r>
            <a:r>
              <a:rPr sz="2400" dirty="0">
                <a:solidFill>
                  <a:srgbClr val="005DAC"/>
                </a:solidFill>
              </a:rPr>
              <a:t>2/2</a:t>
            </a:r>
            <a:endParaRPr sz="2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17537" y="1262380"/>
          <a:ext cx="10946126" cy="50399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8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42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6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400" b="1" spc="-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качества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604520" marR="217170" indent="-37846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рове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</a:t>
                      </a:r>
                      <a:r>
                        <a:rPr sz="1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</a:t>
                      </a:r>
                      <a:r>
                        <a:rPr sz="1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ди</a:t>
                      </a:r>
                      <a:r>
                        <a:rPr sz="1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льно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ти 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рекомендаций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ЕОК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54305">
                        <a:lnSpc>
                          <a:spcPct val="100000"/>
                        </a:lnSpc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Да/Нет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9.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658495">
                        <a:lnSpc>
                          <a:spcPct val="100699"/>
                        </a:lnSpc>
                        <a:spcBef>
                          <a:spcPts val="19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Оценена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динамика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сердечного</a:t>
                      </a:r>
                      <a:r>
                        <a:rPr sz="14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тропонина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T 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недостаточной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информативности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первого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определения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47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2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33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10.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Выполнена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ЭхоКГ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первые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сутки госпитализации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131570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267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11.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Выполнена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оценка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ФВ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ЛЖ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перед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выпиской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12.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40132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пациентов,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 имеющих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показаний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длительному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применению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антикоагулянтов,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использовалась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двойная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антитромбоцитарная</a:t>
                      </a:r>
                      <a:r>
                        <a:rPr sz="14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терапия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(сочетание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АСК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ингибитором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Р2Y</a:t>
                      </a:r>
                      <a:r>
                        <a:rPr sz="1350" spc="-7" baseline="-21604" dirty="0">
                          <a:latin typeface="Calibri"/>
                          <a:cs typeface="Calibri"/>
                        </a:rPr>
                        <a:t>12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-рецепторов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тромбоцитов);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неназначении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любого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из двух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компонентов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указана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причина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112839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99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13.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показаниями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длительному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применению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антикоагулянтов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4290" marR="111760">
                        <a:lnSpc>
                          <a:spcPts val="1689"/>
                        </a:lnSpc>
                        <a:spcBef>
                          <a:spcPts val="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использовалось сочетание перорального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одним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двумя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антиагрегантами;</a:t>
                      </a:r>
                      <a:r>
                        <a:rPr sz="14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неназначении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антикоагулянта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указана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причина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4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R="1128395" algn="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20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14.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215900">
                        <a:lnSpc>
                          <a:spcPct val="100699"/>
                        </a:lnSpc>
                        <a:spcBef>
                          <a:spcPts val="20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 бета-адреноблокатор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ИМпST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 ФВ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ЛЖ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≤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40%.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неназначении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указана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причина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R="1128395" algn="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33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23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15.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4290" marR="554990">
                        <a:lnSpc>
                          <a:spcPct val="100400"/>
                        </a:lnSpc>
                        <a:spcBef>
                          <a:spcPts val="35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Использован ингибитор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АПФ или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блокатор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рецепторов ангиотензина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ФВ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ЛЖ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≤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40%,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сердечной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недостаточностью,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АГ,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ХБП,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сахарном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диабете;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неназначении</a:t>
                      </a:r>
                      <a:r>
                        <a:rPr sz="14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указана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причина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R="1128395" algn="r">
                        <a:lnSpc>
                          <a:spcPct val="10000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IA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784288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5DAC"/>
                </a:solidFill>
              </a:rPr>
              <a:t>Классы </a:t>
            </a:r>
            <a:r>
              <a:rPr sz="2400" spc="-5" dirty="0">
                <a:solidFill>
                  <a:srgbClr val="005DAC"/>
                </a:solidFill>
              </a:rPr>
              <a:t>показаний </a:t>
            </a:r>
            <a:r>
              <a:rPr sz="2400" spc="-15" dirty="0">
                <a:solidFill>
                  <a:srgbClr val="005DAC"/>
                </a:solidFill>
              </a:rPr>
              <a:t>согласно </a:t>
            </a:r>
            <a:r>
              <a:rPr sz="2400" spc="-10" dirty="0">
                <a:solidFill>
                  <a:srgbClr val="005DAC"/>
                </a:solidFill>
              </a:rPr>
              <a:t>рекомендациям </a:t>
            </a:r>
            <a:r>
              <a:rPr sz="2400" spc="-5" dirty="0">
                <a:solidFill>
                  <a:srgbClr val="005DAC"/>
                </a:solidFill>
              </a:rPr>
              <a:t>Европейского </a:t>
            </a:r>
            <a:r>
              <a:rPr sz="2400" spc="-53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общества</a:t>
            </a:r>
            <a:r>
              <a:rPr sz="2400" spc="-20" dirty="0">
                <a:solidFill>
                  <a:srgbClr val="005DAC"/>
                </a:solidFill>
              </a:rPr>
              <a:t> </a:t>
            </a:r>
            <a:r>
              <a:rPr sz="2400" spc="-15" dirty="0">
                <a:solidFill>
                  <a:srgbClr val="005DAC"/>
                </a:solidFill>
              </a:rPr>
              <a:t>кардиологов</a:t>
            </a:r>
            <a:r>
              <a:rPr sz="2400" dirty="0">
                <a:solidFill>
                  <a:srgbClr val="005DAC"/>
                </a:solidFill>
              </a:rPr>
              <a:t> </a:t>
            </a:r>
            <a:r>
              <a:rPr sz="2400" spc="-15" dirty="0">
                <a:solidFill>
                  <a:srgbClr val="005DAC"/>
                </a:solidFill>
              </a:rPr>
              <a:t>(ЕОК)</a:t>
            </a:r>
            <a:endParaRPr sz="2400" dirty="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362" y="1258950"/>
          <a:ext cx="10944860" cy="4320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7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9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79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3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Класс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 marR="210185">
                        <a:lnSpc>
                          <a:spcPct val="100000"/>
                        </a:lnSpc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r>
                        <a:rPr sz="17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ме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ндаций  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ЕОК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Определение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299210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Предлагаемая </a:t>
                      </a:r>
                      <a:r>
                        <a:rPr sz="1700" b="1" spc="-3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фо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r>
                        <a:rPr sz="1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r>
                        <a:rPr sz="17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лир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390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90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I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35609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Доказано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или общепризнано,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что диагностическая процедура,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вмешательство/лечение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эффективными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полезными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Рекомендовано/показано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4906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II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097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Противоречивые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данные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и/или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мнения об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эффективности/пользе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диагностической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процедуры,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вмешательства,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лечения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7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применять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Можно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применять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77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4906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IIa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Большинство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данных/мнений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пользу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эффективности/пользы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диагностической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процедуры,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вмешательства,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лечения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9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2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IIb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0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4170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Эффективность/польза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диагностической процедуры,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вмешательства,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лечения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установлены</a:t>
                      </a:r>
                      <a:r>
                        <a:rPr sz="17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менее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убедительно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7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9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15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III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75945" algn="just">
                        <a:lnSpc>
                          <a:spcPct val="100000"/>
                        </a:lnSpc>
                        <a:spcBef>
                          <a:spcPts val="464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Данные или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единое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мнение,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что диагностическая процедура,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вмешательство, лечение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бесполезны/неэффективны, а в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ряде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случаев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могут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приносить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вред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905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012190">
                        <a:lnSpc>
                          <a:spcPct val="100000"/>
                        </a:lnSpc>
                        <a:spcBef>
                          <a:spcPts val="148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7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применять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885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7912" y="3031235"/>
            <a:ext cx="2459099" cy="8290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4698495" y="2924559"/>
            <a:ext cx="7493634" cy="1050290"/>
          </a:xfrm>
          <a:custGeom>
            <a:avLst/>
            <a:gdLst/>
            <a:ahLst/>
            <a:cxnLst/>
            <a:rect l="l" t="t" r="r" b="b"/>
            <a:pathLst>
              <a:path w="7493634" h="1050289">
                <a:moveTo>
                  <a:pt x="7493508" y="0"/>
                </a:moveTo>
                <a:lnTo>
                  <a:pt x="0" y="0"/>
                </a:lnTo>
                <a:lnTo>
                  <a:pt x="488937" y="508076"/>
                </a:lnTo>
                <a:lnTo>
                  <a:pt x="29629" y="1050023"/>
                </a:lnTo>
                <a:lnTo>
                  <a:pt x="7493508" y="1050023"/>
                </a:lnTo>
                <a:lnTo>
                  <a:pt x="7493508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98675" y="3146773"/>
            <a:ext cx="51009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0" dirty="0">
                <a:solidFill>
                  <a:srgbClr val="FFFFFF"/>
                </a:solidFill>
              </a:rPr>
              <a:t>СПАСИБО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ЗА</a:t>
            </a:r>
            <a:r>
              <a:rPr sz="3600" spc="-2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ВНИМАНИЕ!</a:t>
            </a: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066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7" name="MOVIE-0001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819400" y="762000"/>
            <a:ext cx="6963327" cy="54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9196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2" t="158"/>
          <a:stretch/>
        </p:blipFill>
        <p:spPr>
          <a:xfrm>
            <a:off x="2895600" y="914400"/>
            <a:ext cx="6934200" cy="55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254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0" t="160"/>
          <a:stretch/>
        </p:blipFill>
        <p:spPr>
          <a:xfrm>
            <a:off x="2895600" y="914400"/>
            <a:ext cx="6858000" cy="53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5978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4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11" t="17"/>
          <a:stretch/>
        </p:blipFill>
        <p:spPr>
          <a:xfrm>
            <a:off x="2971800" y="1219200"/>
            <a:ext cx="6629400" cy="519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4858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5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37" t="126"/>
          <a:stretch/>
        </p:blipFill>
        <p:spPr>
          <a:xfrm>
            <a:off x="2552700" y="864000"/>
            <a:ext cx="7086600" cy="5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4339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4963" y="147796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2" t="159"/>
          <a:stretch/>
        </p:blipFill>
        <p:spPr>
          <a:xfrm>
            <a:off x="2857500" y="1066800"/>
            <a:ext cx="6477000" cy="50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562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2" t="158"/>
          <a:stretch/>
        </p:blipFill>
        <p:spPr>
          <a:xfrm>
            <a:off x="2552700" y="914400"/>
            <a:ext cx="7086600" cy="56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0675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4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667000" y="914400"/>
            <a:ext cx="6858000" cy="53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30192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84778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5DAC"/>
                </a:solidFill>
              </a:rPr>
              <a:t>Уровни </a:t>
            </a:r>
            <a:r>
              <a:rPr sz="2400" spc="-5" dirty="0">
                <a:solidFill>
                  <a:srgbClr val="005DAC"/>
                </a:solidFill>
              </a:rPr>
              <a:t>достоверности </a:t>
            </a:r>
            <a:r>
              <a:rPr sz="2400" spc="-10" dirty="0">
                <a:solidFill>
                  <a:srgbClr val="005DAC"/>
                </a:solidFill>
              </a:rPr>
              <a:t>доказательств </a:t>
            </a:r>
            <a:r>
              <a:rPr sz="2400" spc="-15" dirty="0">
                <a:solidFill>
                  <a:srgbClr val="005DAC"/>
                </a:solidFill>
              </a:rPr>
              <a:t>согласно </a:t>
            </a:r>
            <a:r>
              <a:rPr sz="2400" spc="-10" dirty="0">
                <a:solidFill>
                  <a:srgbClr val="005DAC"/>
                </a:solidFill>
              </a:rPr>
              <a:t>рекомендациям </a:t>
            </a:r>
            <a:r>
              <a:rPr sz="2400" spc="-530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Европейского</a:t>
            </a:r>
            <a:r>
              <a:rPr sz="2400" spc="-25" dirty="0">
                <a:solidFill>
                  <a:srgbClr val="005DAC"/>
                </a:solidFill>
              </a:rPr>
              <a:t> </a:t>
            </a:r>
            <a:r>
              <a:rPr sz="2400" spc="-5" dirty="0">
                <a:solidFill>
                  <a:srgbClr val="005DAC"/>
                </a:solidFill>
              </a:rPr>
              <a:t>общества</a:t>
            </a:r>
            <a:r>
              <a:rPr sz="2400" spc="-15" dirty="0">
                <a:solidFill>
                  <a:srgbClr val="005DAC"/>
                </a:solidFill>
              </a:rPr>
              <a:t> кардиологов</a:t>
            </a:r>
            <a:r>
              <a:rPr sz="2400" spc="-10" dirty="0">
                <a:solidFill>
                  <a:srgbClr val="005DAC"/>
                </a:solidFill>
              </a:rPr>
              <a:t> </a:t>
            </a:r>
            <a:r>
              <a:rPr sz="2400" spc="-15" dirty="0">
                <a:solidFill>
                  <a:srgbClr val="005DAC"/>
                </a:solidFill>
              </a:rPr>
              <a:t>(ЕОК)</a:t>
            </a:r>
            <a:endParaRPr sz="2400"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362" y="1258950"/>
          <a:ext cx="7776845" cy="2879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6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Уровни</a:t>
                      </a: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достоверности</a:t>
                      </a:r>
                      <a:r>
                        <a:rPr sz="17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доказательств</a:t>
                      </a:r>
                      <a:r>
                        <a:rPr sz="17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ЕОК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A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08405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Данные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многочисленных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рандомизированных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клинических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исследований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метаанализов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B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Данные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получены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результатам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одного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рандомизированного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 marR="721995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клинического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или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крупных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нерандомизированных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исследований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8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C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2494">
                        <a:lnSpc>
                          <a:spcPct val="100000"/>
                        </a:lnSpc>
                        <a:spcBef>
                          <a:spcPts val="980"/>
                        </a:spcBef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Согласованное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мнение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экспертов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и/или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результаты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небольших </a:t>
                      </a:r>
                      <a:r>
                        <a:rPr sz="1700" spc="-3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исследований, ретроспективных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исследований,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регистров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244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5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2" l="-127" r="127" t="158"/>
          <a:stretch/>
        </p:blipFill>
        <p:spPr>
          <a:xfrm>
            <a:off x="2667000" y="838200"/>
            <a:ext cx="6858000" cy="544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87953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6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514600" y="838200"/>
            <a:ext cx="7162800" cy="56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1549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7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3" t="94"/>
          <a:stretch/>
        </p:blipFill>
        <p:spPr>
          <a:xfrm>
            <a:off x="2667000" y="990600"/>
            <a:ext cx="6858000" cy="531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78167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1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13" t="94"/>
          <a:stretch/>
        </p:blipFill>
        <p:spPr>
          <a:xfrm>
            <a:off x="2556260" y="838200"/>
            <a:ext cx="70794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8887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2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324100" y="762000"/>
            <a:ext cx="7543800" cy="59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535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3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514600" y="1066800"/>
            <a:ext cx="7162800" cy="56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6498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3" name="MOVIE-0004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628900" y="990600"/>
            <a:ext cx="6934200" cy="543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9341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5" name="MOVIE-0005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0" t="93"/>
          <a:stretch/>
        </p:blipFill>
        <p:spPr>
          <a:xfrm>
            <a:off x="2667000" y="990600"/>
            <a:ext cx="6858000" cy="537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50295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b="b" l="l" r="r" t="t"/>
            <a:pathLst>
              <a:path h="47625" w="12192000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bIns="0" lIns="0" rIns="0" rtlCol="0" tIns="0" wrap="square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cstate="print" r:embed="rId4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pic>
        <p:nvPicPr>
          <p:cNvPr id="5" name="MOVIE-0006">
            <a:hlinkClick action="ppaction://media" r:id="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38" t="86"/>
          <a:stretch/>
        </p:blipFill>
        <p:spPr>
          <a:xfrm>
            <a:off x="2705100" y="990600"/>
            <a:ext cx="6781800" cy="531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84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6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6653" y="64388"/>
            <a:ext cx="80772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005DAC"/>
                </a:solidFill>
              </a:rPr>
              <a:t>Шкала оценки </a:t>
            </a:r>
            <a:r>
              <a:rPr sz="2000" dirty="0">
                <a:solidFill>
                  <a:srgbClr val="005DAC"/>
                </a:solidFill>
              </a:rPr>
              <a:t>уровней </a:t>
            </a:r>
            <a:r>
              <a:rPr sz="2000" spc="-5" dirty="0">
                <a:solidFill>
                  <a:srgbClr val="005DAC"/>
                </a:solidFill>
              </a:rPr>
              <a:t>достоверности </a:t>
            </a:r>
            <a:r>
              <a:rPr sz="2000" spc="-10" dirty="0">
                <a:solidFill>
                  <a:srgbClr val="005DAC"/>
                </a:solidFill>
              </a:rPr>
              <a:t>доказательств </a:t>
            </a:r>
            <a:r>
              <a:rPr sz="2000" spc="-30" dirty="0">
                <a:solidFill>
                  <a:srgbClr val="005DAC"/>
                </a:solidFill>
              </a:rPr>
              <a:t>(УДД) </a:t>
            </a:r>
            <a:r>
              <a:rPr sz="2000" spc="-5" dirty="0">
                <a:solidFill>
                  <a:srgbClr val="005DAC"/>
                </a:solidFill>
              </a:rPr>
              <a:t>для </a:t>
            </a:r>
            <a:r>
              <a:rPr sz="2000" spc="-15" dirty="0">
                <a:solidFill>
                  <a:srgbClr val="005DAC"/>
                </a:solidFill>
              </a:rPr>
              <a:t>методов </a:t>
            </a:r>
            <a:r>
              <a:rPr sz="2000" spc="-440" dirty="0">
                <a:solidFill>
                  <a:srgbClr val="005DAC"/>
                </a:solidFill>
              </a:rPr>
              <a:t> </a:t>
            </a:r>
            <a:r>
              <a:rPr sz="2000" dirty="0">
                <a:solidFill>
                  <a:srgbClr val="005DAC"/>
                </a:solidFill>
              </a:rPr>
              <a:t>диагностики</a:t>
            </a:r>
            <a:r>
              <a:rPr sz="2000" spc="-35" dirty="0">
                <a:solidFill>
                  <a:srgbClr val="005DAC"/>
                </a:solidFill>
              </a:rPr>
              <a:t> </a:t>
            </a:r>
            <a:r>
              <a:rPr sz="2000" dirty="0">
                <a:solidFill>
                  <a:srgbClr val="005DAC"/>
                </a:solidFill>
              </a:rPr>
              <a:t>(диагностических</a:t>
            </a:r>
            <a:r>
              <a:rPr sz="2000" spc="-25" dirty="0">
                <a:solidFill>
                  <a:srgbClr val="005DAC"/>
                </a:solidFill>
              </a:rPr>
              <a:t> </a:t>
            </a:r>
            <a:r>
              <a:rPr sz="2000" spc="-5" dirty="0">
                <a:solidFill>
                  <a:srgbClr val="005DAC"/>
                </a:solidFill>
              </a:rPr>
              <a:t>вмешательств)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362" y="1069594"/>
          <a:ext cx="10944860" cy="2011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36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Расшифровка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460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Систематические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обзоры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исследований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контролем референсным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методом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систематический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обзор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рандомизированных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клинических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исследований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применением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метаанализа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8161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Отдельные исследования с контролем референсным методом или отдельные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рандомизированные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клинические исследования и систематические обзоры исследований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любого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дизайна,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исключением рандомизированных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клинических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исследований,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 применением метаанализа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47625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без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последовательного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контроля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референсным методом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 исследования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референсным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методом,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 являющимся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независимым от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исследуемого </a:t>
                      </a:r>
                      <a:r>
                        <a:rPr sz="11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метода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нерандомизированные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сравнительные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исследования,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том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числе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когортные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Несравнительные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исследования,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описание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клинического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случая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74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Имеется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лишь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обоснование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механизма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действия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мнение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экспертов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14362" y="4788408"/>
          <a:ext cx="10944860" cy="15113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3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41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УДД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Расшифровка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Систематический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обзор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РКИ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применением метаанализа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Отдельные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РКИ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систематические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обзоры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исследований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любого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дизайна,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за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исключением РКИ,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применением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метаанализа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Нерандомизированные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сравнительные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исследования,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т.ч.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 когортные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Несравнительные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исследования,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описание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клинического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случая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серии случаев,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«случай-контроль»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Имеется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лишь обоснование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механизма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действия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вмешательства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(доклинические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5" dirty="0">
                          <a:latin typeface="Calibri"/>
                          <a:cs typeface="Calibri"/>
                        </a:rPr>
                        <a:t>мнение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экспертов)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7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606653" y="3513835"/>
            <a:ext cx="10785475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Шкала оценки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уровней </a:t>
            </a: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достоверности </a:t>
            </a:r>
            <a:r>
              <a:rPr sz="2000" b="1" spc="-10" dirty="0">
                <a:solidFill>
                  <a:srgbClr val="005DAC"/>
                </a:solidFill>
                <a:latin typeface="Calibri"/>
                <a:cs typeface="Calibri"/>
              </a:rPr>
              <a:t>доказательств </a:t>
            </a:r>
            <a:r>
              <a:rPr sz="2000" b="1" spc="-30" dirty="0">
                <a:solidFill>
                  <a:srgbClr val="005DAC"/>
                </a:solidFill>
                <a:latin typeface="Calibri"/>
                <a:cs typeface="Calibri"/>
              </a:rPr>
              <a:t>(УДД) </a:t>
            </a: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для </a:t>
            </a:r>
            <a:r>
              <a:rPr sz="2000" b="1" spc="-15" dirty="0">
                <a:solidFill>
                  <a:srgbClr val="005DAC"/>
                </a:solidFill>
                <a:latin typeface="Calibri"/>
                <a:cs typeface="Calibri"/>
              </a:rPr>
              <a:t>методов </a:t>
            </a: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профилактики, лечения </a:t>
            </a:r>
            <a:r>
              <a:rPr sz="2000" b="1" spc="-44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и</a:t>
            </a:r>
            <a:r>
              <a:rPr sz="2000" b="1" spc="-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реабилитации</a:t>
            </a:r>
            <a:r>
              <a:rPr sz="2000" b="1" spc="-3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(профилактических,</a:t>
            </a:r>
            <a:r>
              <a:rPr sz="2000" b="1" spc="-3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лечебных,</a:t>
            </a:r>
            <a:r>
              <a:rPr sz="2000" b="1" spc="-3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5DAC"/>
                </a:solidFill>
                <a:latin typeface="Calibri"/>
                <a:cs typeface="Calibri"/>
              </a:rPr>
              <a:t>реабилитационных</a:t>
            </a:r>
            <a:r>
              <a:rPr sz="2000" b="1" spc="-4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005DAC"/>
                </a:solidFill>
                <a:latin typeface="Calibri"/>
                <a:cs typeface="Calibri"/>
              </a:rPr>
              <a:t>вмешательств)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3429000"/>
            <a:ext cx="12192000" cy="67310"/>
          </a:xfrm>
          <a:custGeom>
            <a:avLst/>
            <a:gdLst/>
            <a:ahLst/>
            <a:cxnLst/>
            <a:rect l="l" t="t" r="r" b="b"/>
            <a:pathLst>
              <a:path w="12192000" h="67310">
                <a:moveTo>
                  <a:pt x="12192000" y="0"/>
                </a:moveTo>
                <a:lnTo>
                  <a:pt x="0" y="0"/>
                </a:lnTo>
                <a:lnTo>
                  <a:pt x="0" y="67055"/>
                </a:lnTo>
                <a:lnTo>
                  <a:pt x="12192000" y="6705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6653" y="61340"/>
            <a:ext cx="87096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Шкала</a:t>
            </a: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оценки</a:t>
            </a:r>
            <a:r>
              <a:rPr sz="2400" b="1" spc="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уровней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убедительности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рекомендаций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(УУР)</a:t>
            </a:r>
            <a:r>
              <a:rPr sz="2400" b="1" spc="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для </a:t>
            </a:r>
            <a:r>
              <a:rPr sz="2400" b="1" spc="-52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05DAC"/>
                </a:solidFill>
                <a:latin typeface="Calibri"/>
                <a:cs typeface="Calibri"/>
              </a:rPr>
              <a:t>методов</a:t>
            </a:r>
            <a:r>
              <a:rPr sz="2400" b="1" spc="-1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профилактики,</a:t>
            </a:r>
            <a:r>
              <a:rPr sz="2400" b="1" spc="20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диагностики,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лечения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и</a:t>
            </a:r>
            <a:r>
              <a:rPr sz="2400" b="1" spc="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реабилитации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(профилактических,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диагностических,</a:t>
            </a:r>
            <a:r>
              <a:rPr sz="2400" b="1" spc="-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5DAC"/>
                </a:solidFill>
                <a:latin typeface="Calibri"/>
                <a:cs typeface="Calibri"/>
              </a:rPr>
              <a:t>лечебных,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реабилитационных</a:t>
            </a:r>
            <a:r>
              <a:rPr sz="2400" b="1" spc="15" dirty="0">
                <a:solidFill>
                  <a:srgbClr val="005DAC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005DAC"/>
                </a:solidFill>
                <a:latin typeface="Calibri"/>
                <a:cs typeface="Calibri"/>
              </a:rPr>
              <a:t>вмешательств)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14362" y="2051304"/>
          <a:ext cx="10943590" cy="30330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5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8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974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УУР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4889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7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Расшифровка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A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Сильная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рекомендация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(все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рассматриваемые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критерии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эффективности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(исходы)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важными,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все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имеют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высокое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удовлетворительное</a:t>
                      </a:r>
                      <a:r>
                        <a:rPr sz="1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методологическое</a:t>
                      </a:r>
                      <a:r>
                        <a:rPr sz="17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качество, их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выводы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интересующим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исходам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</a:t>
                      </a:r>
                      <a:r>
                        <a:rPr sz="1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согласованными)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B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4732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700" spc="-15" dirty="0">
                          <a:latin typeface="Calibri"/>
                          <a:cs typeface="Calibri"/>
                        </a:rPr>
                        <a:t>Условная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рекомендация (не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все рассматриваемые критерии эффективности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(исходы) являются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важными, </a:t>
                      </a:r>
                      <a:r>
                        <a:rPr sz="1700" spc="-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не все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имеют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высокое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удовлетворительное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методологическое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качество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и/или их 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выводы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интересующим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исходам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не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согласованными)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700" dirty="0">
                          <a:latin typeface="Calibri"/>
                          <a:cs typeface="Calibri"/>
                        </a:rPr>
                        <a:t>C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108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Слабая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рекомендация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(отсутствие</a:t>
                      </a:r>
                      <a:r>
                        <a:rPr sz="1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доказательств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надлежащего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качества;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все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рассматриваемые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критерии </a:t>
                      </a:r>
                      <a:r>
                        <a:rPr sz="1700" spc="-3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эффективности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(исходы)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неважными,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все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исследования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имеют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низкое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методологическое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качество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7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их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выводы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по интересующим</a:t>
                      </a:r>
                      <a:r>
                        <a:rPr sz="17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исходам</a:t>
                      </a:r>
                      <a:r>
                        <a:rPr sz="1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7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0" dirty="0">
                          <a:latin typeface="Calibri"/>
                          <a:cs typeface="Calibri"/>
                        </a:rPr>
                        <a:t>являются</a:t>
                      </a:r>
                      <a:r>
                        <a:rPr sz="1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согласованными)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6865" y="103631"/>
            <a:ext cx="1596307" cy="53644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47625"/>
          </a:xfrm>
          <a:custGeom>
            <a:avLst/>
            <a:gdLst/>
            <a:ahLst/>
            <a:cxnLst/>
            <a:rect l="l" t="t" r="r" b="b"/>
            <a:pathLst>
              <a:path w="12192000" h="47625">
                <a:moveTo>
                  <a:pt x="0" y="47244"/>
                </a:moveTo>
                <a:lnTo>
                  <a:pt x="12192000" y="47244"/>
                </a:lnTo>
                <a:lnTo>
                  <a:pt x="12192000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653" y="61340"/>
            <a:ext cx="1833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5DAC"/>
                </a:solidFill>
              </a:rPr>
              <a:t>Определение</a:t>
            </a:r>
            <a:endParaRPr sz="2400"/>
          </a:p>
        </p:txBody>
      </p:sp>
      <p:sp>
        <p:nvSpPr>
          <p:cNvPr id="5" name="object 5"/>
          <p:cNvSpPr txBox="1"/>
          <p:nvPr/>
        </p:nvSpPr>
        <p:spPr>
          <a:xfrm>
            <a:off x="606653" y="1167130"/>
            <a:ext cx="1049147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Инфаркт </a:t>
            </a:r>
            <a:r>
              <a:rPr sz="2000" b="1" spc="-10" dirty="0">
                <a:latin typeface="Calibri"/>
                <a:cs typeface="Calibri"/>
              </a:rPr>
              <a:t>миокарда </a:t>
            </a:r>
            <a:r>
              <a:rPr sz="2000" b="1" spc="-5" dirty="0">
                <a:latin typeface="Calibri"/>
                <a:cs typeface="Calibri"/>
              </a:rPr>
              <a:t>со стойкими </a:t>
            </a:r>
            <a:r>
              <a:rPr sz="2000" b="1" spc="-15" dirty="0">
                <a:latin typeface="Calibri"/>
                <a:cs typeface="Calibri"/>
              </a:rPr>
              <a:t>подъемами </a:t>
            </a:r>
            <a:r>
              <a:rPr sz="2000" b="1" spc="-5" dirty="0">
                <a:latin typeface="Calibri"/>
                <a:cs typeface="Calibri"/>
              </a:rPr>
              <a:t>сегмента </a:t>
            </a:r>
            <a:r>
              <a:rPr sz="2000" b="1" spc="-15" dirty="0">
                <a:latin typeface="Calibri"/>
                <a:cs typeface="Calibri"/>
              </a:rPr>
              <a:t>ST </a:t>
            </a:r>
            <a:r>
              <a:rPr sz="2000" b="1" spc="-5" dirty="0">
                <a:latin typeface="Calibri"/>
                <a:cs typeface="Calibri"/>
              </a:rPr>
              <a:t>на </a:t>
            </a:r>
            <a:r>
              <a:rPr sz="2000" b="1" dirty="0">
                <a:latin typeface="Calibri"/>
                <a:cs typeface="Calibri"/>
              </a:rPr>
              <a:t>ЭКГ (ИМпST) </a:t>
            </a:r>
            <a:r>
              <a:rPr sz="2000" dirty="0">
                <a:latin typeface="Calibri"/>
                <a:cs typeface="Calibri"/>
              </a:rPr>
              <a:t>— инфаркт </a:t>
            </a:r>
            <a:r>
              <a:rPr sz="2000" spc="-10" dirty="0">
                <a:latin typeface="Calibri"/>
                <a:cs typeface="Calibri"/>
              </a:rPr>
              <a:t>миокарда, </a:t>
            </a:r>
            <a:r>
              <a:rPr sz="2000" spc="-4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при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котором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ранние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сроки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заболевания </a:t>
            </a:r>
            <a:r>
              <a:rPr sz="2000" spc="-10" dirty="0">
                <a:latin typeface="Calibri"/>
                <a:cs typeface="Calibri"/>
              </a:rPr>
              <a:t>как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минимум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 </a:t>
            </a:r>
            <a:r>
              <a:rPr sz="2000" spc="-5" dirty="0">
                <a:latin typeface="Calibri"/>
                <a:cs typeface="Calibri"/>
              </a:rPr>
              <a:t>двух смежных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отведениях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ЭКГ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фиксируются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стойкие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(длительностью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более</a:t>
            </a:r>
            <a:r>
              <a:rPr sz="2000" dirty="0">
                <a:latin typeface="Calibri"/>
                <a:cs typeface="Calibri"/>
              </a:rPr>
              <a:t> 20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минут) </a:t>
            </a:r>
            <a:r>
              <a:rPr sz="2000" spc="-15" dirty="0">
                <a:latin typeface="Calibri"/>
                <a:cs typeface="Calibri"/>
              </a:rPr>
              <a:t>подъемы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сегмента </a:t>
            </a:r>
            <a:r>
              <a:rPr sz="2000" spc="-70" dirty="0">
                <a:latin typeface="Calibri"/>
                <a:cs typeface="Calibri"/>
              </a:rPr>
              <a:t>ST.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299459" y="2319908"/>
            <a:ext cx="4539615" cy="3206750"/>
            <a:chOff x="3299459" y="2319908"/>
            <a:chExt cx="4539615" cy="320675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99459" y="2458211"/>
              <a:ext cx="4114799" cy="306793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664457" y="4123182"/>
              <a:ext cx="387350" cy="340360"/>
            </a:xfrm>
            <a:custGeom>
              <a:avLst/>
              <a:gdLst/>
              <a:ahLst/>
              <a:cxnLst/>
              <a:rect l="l" t="t" r="r" b="b"/>
              <a:pathLst>
                <a:path w="387350" h="340360">
                  <a:moveTo>
                    <a:pt x="193547" y="0"/>
                  </a:moveTo>
                  <a:lnTo>
                    <a:pt x="142081" y="6069"/>
                  </a:lnTo>
                  <a:lnTo>
                    <a:pt x="95842" y="23198"/>
                  </a:lnTo>
                  <a:lnTo>
                    <a:pt x="56673" y="49768"/>
                  </a:lnTo>
                  <a:lnTo>
                    <a:pt x="26416" y="84158"/>
                  </a:lnTo>
                  <a:lnTo>
                    <a:pt x="6910" y="124751"/>
                  </a:lnTo>
                  <a:lnTo>
                    <a:pt x="0" y="169926"/>
                  </a:lnTo>
                  <a:lnTo>
                    <a:pt x="6910" y="215100"/>
                  </a:lnTo>
                  <a:lnTo>
                    <a:pt x="26415" y="255693"/>
                  </a:lnTo>
                  <a:lnTo>
                    <a:pt x="56673" y="290083"/>
                  </a:lnTo>
                  <a:lnTo>
                    <a:pt x="95842" y="316653"/>
                  </a:lnTo>
                  <a:lnTo>
                    <a:pt x="142081" y="333782"/>
                  </a:lnTo>
                  <a:lnTo>
                    <a:pt x="193547" y="339852"/>
                  </a:lnTo>
                  <a:lnTo>
                    <a:pt x="245014" y="333782"/>
                  </a:lnTo>
                  <a:lnTo>
                    <a:pt x="291253" y="316653"/>
                  </a:lnTo>
                  <a:lnTo>
                    <a:pt x="330422" y="290083"/>
                  </a:lnTo>
                  <a:lnTo>
                    <a:pt x="360679" y="255693"/>
                  </a:lnTo>
                  <a:lnTo>
                    <a:pt x="380185" y="215100"/>
                  </a:lnTo>
                  <a:lnTo>
                    <a:pt x="387095" y="169926"/>
                  </a:lnTo>
                  <a:lnTo>
                    <a:pt x="380185" y="124751"/>
                  </a:lnTo>
                  <a:lnTo>
                    <a:pt x="360679" y="84158"/>
                  </a:lnTo>
                  <a:lnTo>
                    <a:pt x="330422" y="49768"/>
                  </a:lnTo>
                  <a:lnTo>
                    <a:pt x="291253" y="23198"/>
                  </a:lnTo>
                  <a:lnTo>
                    <a:pt x="245014" y="6069"/>
                  </a:lnTo>
                  <a:lnTo>
                    <a:pt x="193547" y="0"/>
                  </a:lnTo>
                  <a:close/>
                </a:path>
              </a:pathLst>
            </a:custGeom>
            <a:solidFill>
              <a:srgbClr val="68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64457" y="4123182"/>
              <a:ext cx="387350" cy="340360"/>
            </a:xfrm>
            <a:custGeom>
              <a:avLst/>
              <a:gdLst/>
              <a:ahLst/>
              <a:cxnLst/>
              <a:rect l="l" t="t" r="r" b="b"/>
              <a:pathLst>
                <a:path w="387350" h="340360">
                  <a:moveTo>
                    <a:pt x="0" y="169926"/>
                  </a:moveTo>
                  <a:lnTo>
                    <a:pt x="6910" y="124751"/>
                  </a:lnTo>
                  <a:lnTo>
                    <a:pt x="26416" y="84158"/>
                  </a:lnTo>
                  <a:lnTo>
                    <a:pt x="56673" y="49768"/>
                  </a:lnTo>
                  <a:lnTo>
                    <a:pt x="95842" y="23198"/>
                  </a:lnTo>
                  <a:lnTo>
                    <a:pt x="142081" y="6069"/>
                  </a:lnTo>
                  <a:lnTo>
                    <a:pt x="193547" y="0"/>
                  </a:lnTo>
                  <a:lnTo>
                    <a:pt x="245014" y="6069"/>
                  </a:lnTo>
                  <a:lnTo>
                    <a:pt x="291253" y="23198"/>
                  </a:lnTo>
                  <a:lnTo>
                    <a:pt x="330422" y="49768"/>
                  </a:lnTo>
                  <a:lnTo>
                    <a:pt x="360679" y="84158"/>
                  </a:lnTo>
                  <a:lnTo>
                    <a:pt x="380185" y="124751"/>
                  </a:lnTo>
                  <a:lnTo>
                    <a:pt x="387095" y="169926"/>
                  </a:lnTo>
                  <a:lnTo>
                    <a:pt x="380185" y="215100"/>
                  </a:lnTo>
                  <a:lnTo>
                    <a:pt x="360679" y="255693"/>
                  </a:lnTo>
                  <a:lnTo>
                    <a:pt x="330422" y="290083"/>
                  </a:lnTo>
                  <a:lnTo>
                    <a:pt x="291253" y="316653"/>
                  </a:lnTo>
                  <a:lnTo>
                    <a:pt x="245014" y="333782"/>
                  </a:lnTo>
                  <a:lnTo>
                    <a:pt x="193547" y="339852"/>
                  </a:lnTo>
                  <a:lnTo>
                    <a:pt x="142081" y="333782"/>
                  </a:lnTo>
                  <a:lnTo>
                    <a:pt x="95842" y="316653"/>
                  </a:lnTo>
                  <a:lnTo>
                    <a:pt x="56673" y="290083"/>
                  </a:lnTo>
                  <a:lnTo>
                    <a:pt x="26415" y="255693"/>
                  </a:lnTo>
                  <a:lnTo>
                    <a:pt x="6910" y="215100"/>
                  </a:lnTo>
                  <a:lnTo>
                    <a:pt x="0" y="169926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83151" y="2348483"/>
              <a:ext cx="3927475" cy="2362200"/>
            </a:xfrm>
            <a:custGeom>
              <a:avLst/>
              <a:gdLst/>
              <a:ahLst/>
              <a:cxnLst/>
              <a:rect l="l" t="t" r="r" b="b"/>
              <a:pathLst>
                <a:path w="3927475" h="2362200">
                  <a:moveTo>
                    <a:pt x="0" y="0"/>
                  </a:moveTo>
                  <a:lnTo>
                    <a:pt x="0" y="1380997"/>
                  </a:lnTo>
                </a:path>
                <a:path w="3927475" h="2362200">
                  <a:moveTo>
                    <a:pt x="963295" y="0"/>
                  </a:moveTo>
                  <a:lnTo>
                    <a:pt x="323088" y="1153414"/>
                  </a:lnTo>
                </a:path>
                <a:path w="3927475" h="2362200">
                  <a:moveTo>
                    <a:pt x="905383" y="94487"/>
                  </a:moveTo>
                  <a:lnTo>
                    <a:pt x="265175" y="1247902"/>
                  </a:lnTo>
                </a:path>
                <a:path w="3927475" h="2362200">
                  <a:moveTo>
                    <a:pt x="3927348" y="2045208"/>
                  </a:moveTo>
                  <a:lnTo>
                    <a:pt x="3497579" y="2361946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3316" y="5940552"/>
            <a:ext cx="10945495" cy="368935"/>
          </a:xfrm>
          <a:prstGeom prst="rect">
            <a:avLst/>
          </a:prstGeom>
          <a:solidFill>
            <a:srgbClr val="548ED4"/>
          </a:solidFill>
        </p:spPr>
        <p:txBody>
          <a:bodyPr vert="horz" wrap="square" lIns="0" tIns="31115" rIns="0" bIns="0" rtlCol="0">
            <a:spAutoFit/>
          </a:bodyPr>
          <a:lstStyle/>
          <a:p>
            <a:pPr marL="962660">
              <a:lnSpc>
                <a:spcPct val="100000"/>
              </a:lnSpc>
              <a:spcBef>
                <a:spcPts val="245"/>
              </a:spcBef>
            </a:pP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Угроза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смерти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от</a:t>
            </a:r>
            <a:r>
              <a:rPr sz="180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желудочковых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аритмий,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 сердечной</a:t>
            </a:r>
            <a:r>
              <a:rPr sz="1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недостаточности,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разрыва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alibri"/>
                <a:cs typeface="Calibri"/>
              </a:rPr>
              <a:t>миокарда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8382" y="3230118"/>
            <a:ext cx="195326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b="1" spc="-5" dirty="0">
                <a:latin typeface="Calibri"/>
                <a:cs typeface="Calibri"/>
              </a:rPr>
              <a:t>Ок</a:t>
            </a:r>
            <a:r>
              <a:rPr sz="2000" b="1" spc="5" dirty="0">
                <a:latin typeface="Calibri"/>
                <a:cs typeface="Calibri"/>
              </a:rPr>
              <a:t>к</a:t>
            </a:r>
            <a:r>
              <a:rPr sz="2000" b="1" dirty="0">
                <a:latin typeface="Calibri"/>
                <a:cs typeface="Calibri"/>
              </a:rPr>
              <a:t>лю</a:t>
            </a:r>
            <a:r>
              <a:rPr sz="2000" b="1" spc="-10" dirty="0">
                <a:latin typeface="Calibri"/>
                <a:cs typeface="Calibri"/>
              </a:rPr>
              <a:t>з</a:t>
            </a:r>
            <a:r>
              <a:rPr sz="2000" b="1" dirty="0">
                <a:latin typeface="Calibri"/>
                <a:cs typeface="Calibri"/>
              </a:rPr>
              <a:t>и</a:t>
            </a:r>
            <a:r>
              <a:rPr sz="2000" b="1" spc="-20" dirty="0">
                <a:latin typeface="Calibri"/>
                <a:cs typeface="Calibri"/>
              </a:rPr>
              <a:t>р</a:t>
            </a:r>
            <a:r>
              <a:rPr sz="2000" b="1" dirty="0">
                <a:latin typeface="Calibri"/>
                <a:cs typeface="Calibri"/>
              </a:rPr>
              <a:t>у</a:t>
            </a:r>
            <a:r>
              <a:rPr sz="2000" b="1" spc="-10" dirty="0">
                <a:latin typeface="Calibri"/>
                <a:cs typeface="Calibri"/>
              </a:rPr>
              <a:t>ю</a:t>
            </a:r>
            <a:r>
              <a:rPr sz="2000" b="1" spc="-15" dirty="0">
                <a:latin typeface="Calibri"/>
                <a:cs typeface="Calibri"/>
              </a:rPr>
              <a:t>щ</a:t>
            </a:r>
            <a:r>
              <a:rPr sz="2000" b="1" dirty="0">
                <a:latin typeface="Calibri"/>
                <a:cs typeface="Calibri"/>
              </a:rPr>
              <a:t>ий  тромбоз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36026" y="4166361"/>
            <a:ext cx="8223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Calibri"/>
                <a:cs typeface="Calibri"/>
              </a:rPr>
              <a:t>Некроз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4214" y="3671442"/>
            <a:ext cx="6001385" cy="1153795"/>
          </a:xfrm>
          <a:custGeom>
            <a:avLst/>
            <a:gdLst/>
            <a:ahLst/>
            <a:cxnLst/>
            <a:rect l="l" t="t" r="r" b="b"/>
            <a:pathLst>
              <a:path w="6001384" h="1153795">
                <a:moveTo>
                  <a:pt x="1390269" y="622427"/>
                </a:moveTo>
                <a:lnTo>
                  <a:pt x="1373022" y="601726"/>
                </a:lnTo>
                <a:lnTo>
                  <a:pt x="1308481" y="524256"/>
                </a:lnTo>
                <a:lnTo>
                  <a:pt x="1293177" y="559168"/>
                </a:lnTo>
                <a:lnTo>
                  <a:pt x="15240" y="0"/>
                </a:lnTo>
                <a:lnTo>
                  <a:pt x="0" y="34798"/>
                </a:lnTo>
                <a:lnTo>
                  <a:pt x="1277886" y="594067"/>
                </a:lnTo>
                <a:lnTo>
                  <a:pt x="1262634" y="628904"/>
                </a:lnTo>
                <a:lnTo>
                  <a:pt x="1390269" y="622427"/>
                </a:lnTo>
                <a:close/>
              </a:path>
              <a:path w="6001384" h="1153795">
                <a:moveTo>
                  <a:pt x="6001258" y="924560"/>
                </a:moveTo>
                <a:lnTo>
                  <a:pt x="5996305" y="896366"/>
                </a:lnTo>
                <a:lnTo>
                  <a:pt x="4856594" y="1097470"/>
                </a:lnTo>
                <a:lnTo>
                  <a:pt x="4851654" y="1069340"/>
                </a:lnTo>
                <a:lnTo>
                  <a:pt x="4774692" y="1126490"/>
                </a:lnTo>
                <a:lnTo>
                  <a:pt x="4866513" y="1153795"/>
                </a:lnTo>
                <a:lnTo>
                  <a:pt x="4861992" y="1128141"/>
                </a:lnTo>
                <a:lnTo>
                  <a:pt x="4861560" y="1125664"/>
                </a:lnTo>
                <a:lnTo>
                  <a:pt x="6001258" y="924560"/>
                </a:lnTo>
                <a:close/>
              </a:path>
            </a:pathLst>
          </a:custGeom>
          <a:solidFill>
            <a:srgbClr val="005D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DA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6854</Words>
  <Application>Microsoft Office PowerPoint</Application>
  <PresentationFormat>Широкоэкранный</PresentationFormat>
  <Paragraphs>1011</Paragraphs>
  <Slides>68</Slides>
  <Notes>0</Notes>
  <HiddenSlides>0</HiddenSlides>
  <MMClips>18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73" baseType="lpstr">
      <vt:lpstr>Arial MT</vt:lpstr>
      <vt:lpstr>Calibri</vt:lpstr>
      <vt:lpstr>Symbol</vt:lpstr>
      <vt:lpstr>Times New Roman</vt:lpstr>
      <vt:lpstr>Office Theme</vt:lpstr>
      <vt:lpstr>Презентация PowerPoint</vt:lpstr>
      <vt:lpstr>Презентация PowerPoint</vt:lpstr>
      <vt:lpstr>Состав рабочей группы 1/2</vt:lpstr>
      <vt:lpstr>Состав рабочей группы 2/2</vt:lpstr>
      <vt:lpstr>Классы показаний согласно рекомендациям Европейского  общества кардиологов (ЕОК)</vt:lpstr>
      <vt:lpstr>Уровни достоверности доказательств согласно рекомендациям  Европейского общества кардиологов (ЕОК)</vt:lpstr>
      <vt:lpstr>Шкала оценки уровней достоверности доказательств (УДД) для методов  диагностики (диагностических вмешательств)</vt:lpstr>
      <vt:lpstr>Презентация PowerPoint</vt:lpstr>
      <vt:lpstr>Определение</vt:lpstr>
      <vt:lpstr>МКБ-10</vt:lpstr>
      <vt:lpstr>Лабораторные исследования</vt:lpstr>
      <vt:lpstr>Инструментальные исследования</vt:lpstr>
      <vt:lpstr>Инструментальные исследования</vt:lpstr>
      <vt:lpstr>Лечение</vt:lpstr>
      <vt:lpstr>Реперфузия: общие положения</vt:lpstr>
      <vt:lpstr>Первичное чрескожное коронарное вмешательство 1/3</vt:lpstr>
      <vt:lpstr>Первичное чрескожное коронарное вмешательство 2/3</vt:lpstr>
      <vt:lpstr>Первичное чрескожное коронарное вмешательство 3/3</vt:lpstr>
      <vt:lpstr>Тромболитическая терапия</vt:lpstr>
      <vt:lpstr>Выбор реперфузии</vt:lpstr>
      <vt:lpstr>Коронарное шунтирование</vt:lpstr>
      <vt:lpstr>Антитромботическое сопровождение ТЛТ</vt:lpstr>
      <vt:lpstr>ИМ с подъемом ST Антикоагулянты и антиагреганты в дополнение к ТЛТ</vt:lpstr>
      <vt:lpstr>Антитромботическое сопровождение первичного ЧКВ</vt:lpstr>
      <vt:lpstr>Антиагреганты и ЧКВ</vt:lpstr>
      <vt:lpstr>ИМ с подъемом ST Антикоагулянты и первичное ЧКВ</vt:lpstr>
      <vt:lpstr>Медикаментозное лечение заболевания</vt:lpstr>
      <vt:lpstr>Обезболивание</vt:lpstr>
      <vt:lpstr>Нитраты</vt:lpstr>
      <vt:lpstr>Блокаторы кальциевых каналов</vt:lpstr>
      <vt:lpstr>Липидснижающая терапия</vt:lpstr>
      <vt:lpstr>Антиагреганты 1/2</vt:lpstr>
      <vt:lpstr>Антиагреганты 2/2</vt:lpstr>
      <vt:lpstr>Антикоагулянты</vt:lpstr>
      <vt:lpstr>Презентация PowerPoint</vt:lpstr>
      <vt:lpstr>Осложнения инфаркта миокарда с подъемом ST и их  лечение</vt:lpstr>
      <vt:lpstr>Дисфункция миокарда</vt:lpstr>
      <vt:lpstr>Отек легких</vt:lpstr>
      <vt:lpstr>Отек легких</vt:lpstr>
      <vt:lpstr>Разрыв свободной стенки ЛЖ</vt:lpstr>
      <vt:lpstr>Острая аневризма ЛЖ и тромбоз ЛЖ</vt:lpstr>
      <vt:lpstr>Медицинская реабилитация</vt:lpstr>
      <vt:lpstr>Медицинская реабилитация</vt:lpstr>
      <vt:lpstr>Профилактика и диспансерное наблюдение</vt:lpstr>
      <vt:lpstr>Профилактика и диспансерное наблюдение</vt:lpstr>
      <vt:lpstr>Организация оказания медицинской помощи</vt:lpstr>
      <vt:lpstr>Показания для госпитализации</vt:lpstr>
      <vt:lpstr>Критерии оценки качества медицинской помощи 1/2</vt:lpstr>
      <vt:lpstr>Критерии оценки качества медицинской помощи 2/2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Tema</dc:creator>
  <cp:lastModifiedBy>Narivonchik Dmitriy Aleksandrovich</cp:lastModifiedBy>
  <cp:revision>6</cp:revision>
  <dcterms:created xsi:type="dcterms:W3CDTF">2022-10-19T13:35:40Z</dcterms:created>
  <dcterms:modified xsi:type="dcterms:W3CDTF">2022-10-19T23:26:39Z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Created" pid="2">
    <vt:filetime>2022-06-24T00:00:00Z</vt:filetime>
  </property>
  <property fmtid="{D5CDD505-2E9C-101B-9397-08002B2CF9AE}" name="Creator" pid="3">
    <vt:lpwstr>Microsoft® PowerPoint® 2016</vt:lpwstr>
  </property>
  <property fmtid="{D5CDD505-2E9C-101B-9397-08002B2CF9AE}" name="LastSaved" pid="4">
    <vt:filetime>2022-10-19T00:00:00Z</vt:filetime>
  </property>
  <property fmtid="{D5CDD505-2E9C-101B-9397-08002B2CF9AE}" name="NXPowerLiteLastOptimized" pid="5">
    <vt:lpwstr>20061096</vt:lpwstr>
  </property>
  <property fmtid="{D5CDD505-2E9C-101B-9397-08002B2CF9AE}" name="NXPowerLiteSettings" pid="6">
    <vt:lpwstr>F7000400038000</vt:lpwstr>
  </property>
  <property fmtid="{D5CDD505-2E9C-101B-9397-08002B2CF9AE}" name="NXPowerLiteVersion" pid="7">
    <vt:lpwstr>S9.2.0</vt:lpwstr>
  </property>
</Properties>
</file>